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e08722e35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e08722e35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f446d8258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f446d8258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253c6c5411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253c6c5411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e1fb41ac8d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e1fb41ac8d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e08722e352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e08722e352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e08722e35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e08722e35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137ae69b118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137ae69b118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e694c9c70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e694c9c70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e1fb41ac8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e1fb41ac8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e1fb41ac8d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e1fb41ac8d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25455ba9aa1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25455ba9aa1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25455ba9aa1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25455ba9aa1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e08722e35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e08722e35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5455ba9aa1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5455ba9aa1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e08722e352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e08722e352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e2084db9a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e2084db9a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37ae69b118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37ae69b118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image" Target="../media/image18.png"/><Relationship Id="rId5"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6.png"/><Relationship Id="rId9" Type="http://schemas.openxmlformats.org/officeDocument/2006/relationships/image" Target="../media/image20.png"/><Relationship Id="rId5" Type="http://schemas.openxmlformats.org/officeDocument/2006/relationships/image" Target="../media/image19.png"/><Relationship Id="rId6" Type="http://schemas.openxmlformats.org/officeDocument/2006/relationships/image" Target="../media/image30.png"/><Relationship Id="rId7" Type="http://schemas.openxmlformats.org/officeDocument/2006/relationships/image" Target="../media/image28.png"/><Relationship Id="rId8"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7.png"/><Relationship Id="rId4" Type="http://schemas.openxmlformats.org/officeDocument/2006/relationships/image" Target="../media/image21.png"/><Relationship Id="rId5"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1.png"/><Relationship Id="rId4" Type="http://schemas.openxmlformats.org/officeDocument/2006/relationships/image" Target="../media/image24.png"/><Relationship Id="rId5"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4.png"/><Relationship Id="rId4" Type="http://schemas.openxmlformats.org/officeDocument/2006/relationships/image" Target="../media/image31.png"/><Relationship Id="rId5"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9.pn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53" name="Shape 53"/>
        <p:cNvGrpSpPr/>
        <p:nvPr/>
      </p:nvGrpSpPr>
      <p:grpSpPr>
        <a:xfrm>
          <a:off x="0" y="0"/>
          <a:ext cx="0" cy="0"/>
          <a:chOff x="0" y="0"/>
          <a:chExt cx="0" cy="0"/>
        </a:xfrm>
      </p:grpSpPr>
      <p:sp>
        <p:nvSpPr>
          <p:cNvPr id="54" name="Google Shape;54;p13"/>
          <p:cNvSpPr txBox="1"/>
          <p:nvPr>
            <p:ph idx="1" type="body"/>
          </p:nvPr>
        </p:nvSpPr>
        <p:spPr>
          <a:xfrm>
            <a:off x="311700" y="934700"/>
            <a:ext cx="85206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b="1" lang="en-GB" sz="4700">
                <a:solidFill>
                  <a:schemeClr val="dk1"/>
                </a:solidFill>
                <a:latin typeface="Comic Sans MS"/>
                <a:ea typeface="Comic Sans MS"/>
                <a:cs typeface="Comic Sans MS"/>
                <a:sym typeface="Comic Sans MS"/>
              </a:rPr>
              <a:t>Welcome to Year 5</a:t>
            </a:r>
            <a:endParaRPr b="1" sz="4700">
              <a:solidFill>
                <a:schemeClr val="dk1"/>
              </a:solidFill>
              <a:latin typeface="Comic Sans MS"/>
              <a:ea typeface="Comic Sans MS"/>
              <a:cs typeface="Comic Sans MS"/>
              <a:sym typeface="Comic Sans MS"/>
            </a:endParaRPr>
          </a:p>
        </p:txBody>
      </p:sp>
      <p:pic>
        <p:nvPicPr>
          <p:cNvPr id="55" name="Google Shape;55;p13"/>
          <p:cNvPicPr preferRelativeResize="0"/>
          <p:nvPr/>
        </p:nvPicPr>
        <p:blipFill>
          <a:blip r:embed="rId3">
            <a:alphaModFix/>
          </a:blip>
          <a:stretch>
            <a:fillRect/>
          </a:stretch>
        </p:blipFill>
        <p:spPr>
          <a:xfrm>
            <a:off x="3253625" y="1875520"/>
            <a:ext cx="2335775" cy="25896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59" name="Shape 59"/>
        <p:cNvGrpSpPr/>
        <p:nvPr/>
      </p:nvGrpSpPr>
      <p:grpSpPr>
        <a:xfrm>
          <a:off x="0" y="0"/>
          <a:ext cx="0" cy="0"/>
          <a:chOff x="0" y="0"/>
          <a:chExt cx="0" cy="0"/>
        </a:xfrm>
      </p:grpSpPr>
      <p:sp>
        <p:nvSpPr>
          <p:cNvPr id="60" name="Google Shape;60;p14"/>
          <p:cNvSpPr txBox="1"/>
          <p:nvPr/>
        </p:nvSpPr>
        <p:spPr>
          <a:xfrm>
            <a:off x="644475" y="421400"/>
            <a:ext cx="7857900" cy="3540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2000" u="sng">
                <a:latin typeface="Comic Sans MS"/>
                <a:ea typeface="Comic Sans MS"/>
                <a:cs typeface="Comic Sans MS"/>
                <a:sym typeface="Comic Sans MS"/>
              </a:rPr>
              <a:t>Teaching Staff</a:t>
            </a:r>
            <a:endParaRPr b="1" sz="2000" u="sng">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5DP- Miss Patterson (Team Leader)</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5LH- Mrs Hancock</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5AB- Miss Bedding</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TAs- </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Mrs Pruszewicz</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Mrs Arthur</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Mrs Fostekew</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Please feel free to see any of us if you have any concerns or questions. You can catch us after school or you can email the office. We will get back to you as soon as we are free.</a:t>
            </a:r>
            <a:endParaRPr sz="1800">
              <a:latin typeface="Comic Sans MS"/>
              <a:ea typeface="Comic Sans MS"/>
              <a:cs typeface="Comic Sans MS"/>
              <a:sym typeface="Comic Sans MS"/>
            </a:endParaRPr>
          </a:p>
        </p:txBody>
      </p:sp>
      <p:pic>
        <p:nvPicPr>
          <p:cNvPr id="61" name="Google Shape;61;p14"/>
          <p:cNvPicPr preferRelativeResize="0"/>
          <p:nvPr/>
        </p:nvPicPr>
        <p:blipFill>
          <a:blip r:embed="rId3">
            <a:alphaModFix/>
          </a:blip>
          <a:stretch>
            <a:fillRect/>
          </a:stretch>
        </p:blipFill>
        <p:spPr>
          <a:xfrm>
            <a:off x="7023950" y="421388"/>
            <a:ext cx="1714500" cy="1800225"/>
          </a:xfrm>
          <a:prstGeom prst="rect">
            <a:avLst/>
          </a:prstGeom>
          <a:noFill/>
          <a:ln>
            <a:noFill/>
          </a:ln>
        </p:spPr>
      </p:pic>
      <p:pic>
        <p:nvPicPr>
          <p:cNvPr id="62" name="Google Shape;62;p14"/>
          <p:cNvPicPr preferRelativeResize="0"/>
          <p:nvPr/>
        </p:nvPicPr>
        <p:blipFill>
          <a:blip r:embed="rId4">
            <a:alphaModFix/>
          </a:blip>
          <a:stretch>
            <a:fillRect/>
          </a:stretch>
        </p:blipFill>
        <p:spPr>
          <a:xfrm>
            <a:off x="4572000" y="3519675"/>
            <a:ext cx="1056000" cy="1561550"/>
          </a:xfrm>
          <a:prstGeom prst="rect">
            <a:avLst/>
          </a:prstGeom>
          <a:noFill/>
          <a:ln>
            <a:noFill/>
          </a:ln>
        </p:spPr>
      </p:pic>
      <p:pic>
        <p:nvPicPr>
          <p:cNvPr id="63" name="Google Shape;63;p14"/>
          <p:cNvPicPr preferRelativeResize="0"/>
          <p:nvPr/>
        </p:nvPicPr>
        <p:blipFill>
          <a:blip r:embed="rId5">
            <a:alphaModFix/>
          </a:blip>
          <a:stretch>
            <a:fillRect/>
          </a:stretch>
        </p:blipFill>
        <p:spPr>
          <a:xfrm>
            <a:off x="5628000" y="3747625"/>
            <a:ext cx="563750" cy="1333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67" name="Shape 67"/>
        <p:cNvGrpSpPr/>
        <p:nvPr/>
      </p:nvGrpSpPr>
      <p:grpSpPr>
        <a:xfrm>
          <a:off x="0" y="0"/>
          <a:ext cx="0" cy="0"/>
          <a:chOff x="0" y="0"/>
          <a:chExt cx="0" cy="0"/>
        </a:xfrm>
      </p:grpSpPr>
      <p:sp>
        <p:nvSpPr>
          <p:cNvPr id="68" name="Google Shape;68;p15"/>
          <p:cNvSpPr txBox="1"/>
          <p:nvPr/>
        </p:nvSpPr>
        <p:spPr>
          <a:xfrm>
            <a:off x="644475" y="421400"/>
            <a:ext cx="7857900" cy="3786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latin typeface="Comic Sans MS"/>
                <a:ea typeface="Comic Sans MS"/>
                <a:cs typeface="Comic Sans MS"/>
                <a:sym typeface="Comic Sans MS"/>
              </a:rPr>
              <a:t>First day- we shall collect children from the playground.</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After- children to enter via the double doors at the top of the slope.</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Please collect from the playground. We shall exit from the doors at the top of the slope.</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Doors will open at 8.30am.</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t/>
            </a:r>
            <a:endParaRPr sz="1800">
              <a:latin typeface="Comic Sans MS"/>
              <a:ea typeface="Comic Sans MS"/>
              <a:cs typeface="Comic Sans MS"/>
              <a:sym typeface="Comic Sans MS"/>
            </a:endParaRPr>
          </a:p>
          <a:p>
            <a:pPr indent="0" lvl="0" marL="0" rtl="0" algn="l">
              <a:spcBef>
                <a:spcPts val="0"/>
              </a:spcBef>
              <a:spcAft>
                <a:spcPts val="0"/>
              </a:spcAft>
              <a:buNone/>
            </a:pPr>
            <a:r>
              <a:rPr lang="en-GB" sz="1800">
                <a:latin typeface="Comic Sans MS"/>
                <a:ea typeface="Comic Sans MS"/>
                <a:cs typeface="Comic Sans MS"/>
                <a:sym typeface="Comic Sans MS"/>
              </a:rPr>
              <a:t>School will finish at 3.20pm. </a:t>
            </a:r>
            <a:endParaRPr sz="1800">
              <a:latin typeface="Comic Sans MS"/>
              <a:ea typeface="Comic Sans MS"/>
              <a:cs typeface="Comic Sans MS"/>
              <a:sym typeface="Comic Sans MS"/>
            </a:endParaRPr>
          </a:p>
        </p:txBody>
      </p:sp>
      <p:sp>
        <p:nvSpPr>
          <p:cNvPr id="69" name="Google Shape;69;p15"/>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70" name="Google Shape;70;p15"/>
          <p:cNvPicPr preferRelativeResize="0"/>
          <p:nvPr/>
        </p:nvPicPr>
        <p:blipFill>
          <a:blip r:embed="rId3">
            <a:alphaModFix/>
          </a:blip>
          <a:stretch>
            <a:fillRect/>
          </a:stretch>
        </p:blipFill>
        <p:spPr>
          <a:xfrm>
            <a:off x="4019550" y="1692175"/>
            <a:ext cx="1804500" cy="1757825"/>
          </a:xfrm>
          <a:prstGeom prst="rect">
            <a:avLst/>
          </a:prstGeom>
          <a:noFill/>
          <a:ln>
            <a:noFill/>
          </a:ln>
        </p:spPr>
      </p:pic>
      <p:pic>
        <p:nvPicPr>
          <p:cNvPr id="71" name="Google Shape;71;p15"/>
          <p:cNvPicPr preferRelativeResize="0"/>
          <p:nvPr/>
        </p:nvPicPr>
        <p:blipFill>
          <a:blip r:embed="rId4">
            <a:alphaModFix/>
          </a:blip>
          <a:stretch>
            <a:fillRect/>
          </a:stretch>
        </p:blipFill>
        <p:spPr>
          <a:xfrm>
            <a:off x="4091925" y="3660150"/>
            <a:ext cx="1790700" cy="1352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75" name="Shape 75"/>
        <p:cNvGrpSpPr/>
        <p:nvPr/>
      </p:nvGrpSpPr>
      <p:grpSpPr>
        <a:xfrm>
          <a:off x="0" y="0"/>
          <a:ext cx="0" cy="0"/>
          <a:chOff x="0" y="0"/>
          <a:chExt cx="0" cy="0"/>
        </a:xfrm>
      </p:grpSpPr>
      <p:sp>
        <p:nvSpPr>
          <p:cNvPr id="76" name="Google Shape;76;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a:latin typeface="Comic Sans MS"/>
                <a:ea typeface="Comic Sans MS"/>
                <a:cs typeface="Comic Sans MS"/>
                <a:sym typeface="Comic Sans MS"/>
              </a:rPr>
              <a:t>School Values </a:t>
            </a:r>
            <a:endParaRPr b="1">
              <a:latin typeface="Comic Sans MS"/>
              <a:ea typeface="Comic Sans MS"/>
              <a:cs typeface="Comic Sans MS"/>
              <a:sym typeface="Comic Sans MS"/>
            </a:endParaRPr>
          </a:p>
          <a:p>
            <a:pPr indent="0" lvl="0" marL="0" rtl="0" algn="l">
              <a:spcBef>
                <a:spcPts val="0"/>
              </a:spcBef>
              <a:spcAft>
                <a:spcPts val="0"/>
              </a:spcAft>
              <a:buNone/>
            </a:pPr>
            <a:r>
              <a:t/>
            </a:r>
            <a:endParaRPr/>
          </a:p>
        </p:txBody>
      </p:sp>
      <p:pic>
        <p:nvPicPr>
          <p:cNvPr id="77" name="Google Shape;77;p16"/>
          <p:cNvPicPr preferRelativeResize="0"/>
          <p:nvPr/>
        </p:nvPicPr>
        <p:blipFill>
          <a:blip r:embed="rId3">
            <a:alphaModFix/>
          </a:blip>
          <a:stretch>
            <a:fillRect/>
          </a:stretch>
        </p:blipFill>
        <p:spPr>
          <a:xfrm>
            <a:off x="150587" y="1244400"/>
            <a:ext cx="8842826" cy="32671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81" name="Shape 81"/>
        <p:cNvGrpSpPr/>
        <p:nvPr/>
      </p:nvGrpSpPr>
      <p:grpSpPr>
        <a:xfrm>
          <a:off x="0" y="0"/>
          <a:ext cx="0" cy="0"/>
          <a:chOff x="0" y="0"/>
          <a:chExt cx="0" cy="0"/>
        </a:xfrm>
      </p:grpSpPr>
      <p:sp>
        <p:nvSpPr>
          <p:cNvPr id="82" name="Google Shape;82;p17"/>
          <p:cNvSpPr txBox="1"/>
          <p:nvPr/>
        </p:nvSpPr>
        <p:spPr>
          <a:xfrm>
            <a:off x="366225" y="4096550"/>
            <a:ext cx="85146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a:latin typeface="Comic Sans MS"/>
              <a:ea typeface="Comic Sans MS"/>
              <a:cs typeface="Comic Sans MS"/>
              <a:sym typeface="Comic Sans MS"/>
            </a:endParaRPr>
          </a:p>
          <a:p>
            <a:pPr indent="0" lvl="0" marL="0" rtl="0" algn="ctr">
              <a:spcBef>
                <a:spcPts val="0"/>
              </a:spcBef>
              <a:spcAft>
                <a:spcPts val="0"/>
              </a:spcAft>
              <a:buNone/>
            </a:pPr>
            <a:r>
              <a:rPr b="1" lang="en-GB">
                <a:latin typeface="Comic Sans MS"/>
                <a:ea typeface="Comic Sans MS"/>
                <a:cs typeface="Comic Sans MS"/>
                <a:sym typeface="Comic Sans MS"/>
              </a:rPr>
              <a:t>Changing Me- RSE. A timetable and more information of each lesson will be sent out with Summer 1 and 2 Curriculum Letter. As these are now </a:t>
            </a:r>
            <a:r>
              <a:rPr b="1" lang="en-GB">
                <a:latin typeface="Comic Sans MS"/>
                <a:ea typeface="Comic Sans MS"/>
                <a:cs typeface="Comic Sans MS"/>
                <a:sym typeface="Comic Sans MS"/>
              </a:rPr>
              <a:t>statutory, i</a:t>
            </a:r>
            <a:r>
              <a:rPr b="1" lang="en-GB">
                <a:latin typeface="Comic Sans MS"/>
                <a:ea typeface="Comic Sans MS"/>
                <a:cs typeface="Comic Sans MS"/>
                <a:sym typeface="Comic Sans MS"/>
              </a:rPr>
              <a:t>f you wish to remove your child from any of these lessons you must meet with Mrs Rostron before Summer Term 2.</a:t>
            </a:r>
            <a:endParaRPr b="1">
              <a:latin typeface="Comic Sans MS"/>
              <a:ea typeface="Comic Sans MS"/>
              <a:cs typeface="Comic Sans MS"/>
              <a:sym typeface="Comic Sans MS"/>
            </a:endParaRPr>
          </a:p>
        </p:txBody>
      </p:sp>
      <p:pic>
        <p:nvPicPr>
          <p:cNvPr id="83" name="Google Shape;83;p17"/>
          <p:cNvPicPr preferRelativeResize="0"/>
          <p:nvPr/>
        </p:nvPicPr>
        <p:blipFill>
          <a:blip r:embed="rId3">
            <a:alphaModFix/>
          </a:blip>
          <a:stretch>
            <a:fillRect/>
          </a:stretch>
        </p:blipFill>
        <p:spPr>
          <a:xfrm>
            <a:off x="152400" y="152400"/>
            <a:ext cx="8395200" cy="40508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87" name="Shape 87"/>
        <p:cNvGrpSpPr/>
        <p:nvPr/>
      </p:nvGrpSpPr>
      <p:grpSpPr>
        <a:xfrm>
          <a:off x="0" y="0"/>
          <a:ext cx="0" cy="0"/>
          <a:chOff x="0" y="0"/>
          <a:chExt cx="0" cy="0"/>
        </a:xfrm>
      </p:grpSpPr>
      <p:sp>
        <p:nvSpPr>
          <p:cNvPr id="88" name="Google Shape;88;p18"/>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chemeClr val="dk1"/>
              </a:buClr>
              <a:buSzPct val="39285"/>
              <a:buFont typeface="Arial"/>
              <a:buNone/>
            </a:pPr>
            <a:r>
              <a:rPr b="1" lang="en-GB">
                <a:latin typeface="Comic Sans MS"/>
                <a:ea typeface="Comic Sans MS"/>
                <a:cs typeface="Comic Sans MS"/>
                <a:sym typeface="Comic Sans MS"/>
              </a:rPr>
              <a:t>Expectations</a:t>
            </a:r>
            <a:endParaRPr b="1">
              <a:latin typeface="Comic Sans MS"/>
              <a:ea typeface="Comic Sans MS"/>
              <a:cs typeface="Comic Sans MS"/>
              <a:sym typeface="Comic Sans MS"/>
            </a:endParaRPr>
          </a:p>
          <a:p>
            <a:pPr indent="0" lvl="0" marL="0" rtl="0" algn="l">
              <a:spcBef>
                <a:spcPts val="0"/>
              </a:spcBef>
              <a:spcAft>
                <a:spcPts val="0"/>
              </a:spcAft>
              <a:buNone/>
            </a:pPr>
            <a:r>
              <a:t/>
            </a:r>
            <a:endParaRPr/>
          </a:p>
        </p:txBody>
      </p:sp>
      <p:sp>
        <p:nvSpPr>
          <p:cNvPr id="89" name="Google Shape;89;p18"/>
          <p:cNvSpPr txBox="1"/>
          <p:nvPr>
            <p:ph idx="1" type="body"/>
          </p:nvPr>
        </p:nvSpPr>
        <p:spPr>
          <a:xfrm>
            <a:off x="135400" y="1328750"/>
            <a:ext cx="8520600" cy="3416400"/>
          </a:xfrm>
          <a:prstGeom prst="rect">
            <a:avLst/>
          </a:prstGeom>
        </p:spPr>
        <p:txBody>
          <a:bodyPr anchorCtr="0" anchor="t" bIns="91425" lIns="91425" spcFirstLastPara="1" rIns="91425" wrap="square" tIns="91425">
            <a:normAutofit fontScale="70000" lnSpcReduction="20000"/>
          </a:bodyPr>
          <a:lstStyle/>
          <a:p>
            <a:pPr indent="0" lvl="0" marL="0" rtl="0" algn="l">
              <a:spcBef>
                <a:spcPts val="0"/>
              </a:spcBef>
              <a:spcAft>
                <a:spcPts val="0"/>
              </a:spcAft>
              <a:buNone/>
            </a:pPr>
            <a:r>
              <a:rPr lang="en-GB" sz="2400">
                <a:solidFill>
                  <a:schemeClr val="dk1"/>
                </a:solidFill>
                <a:latin typeface="Comic Sans MS"/>
                <a:ea typeface="Comic Sans MS"/>
                <a:cs typeface="Comic Sans MS"/>
                <a:sym typeface="Comic Sans MS"/>
              </a:rPr>
              <a:t>Please support the Year 5 Team:</a:t>
            </a:r>
            <a:endParaRPr sz="2400">
              <a:solidFill>
                <a:schemeClr val="dk1"/>
              </a:solidFill>
              <a:latin typeface="Comic Sans MS"/>
              <a:ea typeface="Comic Sans MS"/>
              <a:cs typeface="Comic Sans MS"/>
              <a:sym typeface="Comic Sans MS"/>
            </a:endParaRPr>
          </a:p>
          <a:p>
            <a:pPr indent="-335280" lvl="0" marL="457200" rtl="0" algn="l">
              <a:spcBef>
                <a:spcPts val="1200"/>
              </a:spcBef>
              <a:spcAft>
                <a:spcPts val="0"/>
              </a:spcAft>
              <a:buClr>
                <a:schemeClr val="dk1"/>
              </a:buClr>
              <a:buSzPct val="100000"/>
              <a:buFont typeface="Comic Sans MS"/>
              <a:buChar char="●"/>
            </a:pPr>
            <a:r>
              <a:rPr lang="en-GB" sz="2400">
                <a:solidFill>
                  <a:schemeClr val="dk1"/>
                </a:solidFill>
                <a:latin typeface="Comic Sans MS"/>
                <a:ea typeface="Comic Sans MS"/>
                <a:cs typeface="Comic Sans MS"/>
                <a:sym typeface="Comic Sans MS"/>
              </a:rPr>
              <a:t>Please ensure your child is punctual to school and ready to learn.</a:t>
            </a:r>
            <a:endParaRPr sz="2400">
              <a:solidFill>
                <a:schemeClr val="dk1"/>
              </a:solidFill>
              <a:latin typeface="Comic Sans MS"/>
              <a:ea typeface="Comic Sans MS"/>
              <a:cs typeface="Comic Sans MS"/>
              <a:sym typeface="Comic Sans MS"/>
            </a:endParaRPr>
          </a:p>
          <a:p>
            <a:pPr indent="-335280" lvl="0" marL="457200" rtl="0" algn="l">
              <a:spcBef>
                <a:spcPts val="0"/>
              </a:spcBef>
              <a:spcAft>
                <a:spcPts val="0"/>
              </a:spcAft>
              <a:buClr>
                <a:schemeClr val="dk1"/>
              </a:buClr>
              <a:buSzPct val="100000"/>
              <a:buFont typeface="Comic Sans MS"/>
              <a:buChar char="●"/>
            </a:pPr>
            <a:r>
              <a:rPr lang="en-GB" sz="2400">
                <a:solidFill>
                  <a:schemeClr val="dk1"/>
                </a:solidFill>
                <a:latin typeface="Comic Sans MS"/>
                <a:ea typeface="Comic Sans MS"/>
                <a:cs typeface="Comic Sans MS"/>
                <a:sym typeface="Comic Sans MS"/>
              </a:rPr>
              <a:t>Please listen to your child read every day and complete their Reading Record- they will bring home  1-2 books a week and at least one library book. </a:t>
            </a:r>
            <a:endParaRPr sz="2400">
              <a:solidFill>
                <a:schemeClr val="dk1"/>
              </a:solidFill>
              <a:latin typeface="Comic Sans MS"/>
              <a:ea typeface="Comic Sans MS"/>
              <a:cs typeface="Comic Sans MS"/>
              <a:sym typeface="Comic Sans MS"/>
            </a:endParaRPr>
          </a:p>
          <a:p>
            <a:pPr indent="-335280" lvl="0" marL="457200" rtl="0" algn="l">
              <a:spcBef>
                <a:spcPts val="0"/>
              </a:spcBef>
              <a:spcAft>
                <a:spcPts val="0"/>
              </a:spcAft>
              <a:buClr>
                <a:schemeClr val="dk1"/>
              </a:buClr>
              <a:buSzPct val="100000"/>
              <a:buFont typeface="Comic Sans MS"/>
              <a:buChar char="●"/>
            </a:pPr>
            <a:r>
              <a:rPr lang="en-GB" sz="2400">
                <a:solidFill>
                  <a:schemeClr val="dk1"/>
                </a:solidFill>
                <a:latin typeface="Comic Sans MS"/>
                <a:ea typeface="Comic Sans MS"/>
                <a:cs typeface="Comic Sans MS"/>
                <a:sym typeface="Comic Sans MS"/>
              </a:rPr>
              <a:t>Please su</a:t>
            </a:r>
            <a:r>
              <a:rPr lang="en-GB" sz="2400">
                <a:solidFill>
                  <a:schemeClr val="dk1"/>
                </a:solidFill>
                <a:latin typeface="Comic Sans MS"/>
                <a:ea typeface="Comic Sans MS"/>
                <a:cs typeface="Comic Sans MS"/>
                <a:sym typeface="Comic Sans MS"/>
              </a:rPr>
              <a:t>pport your child with the completion of homework.</a:t>
            </a:r>
            <a:endParaRPr sz="2400">
              <a:solidFill>
                <a:schemeClr val="dk1"/>
              </a:solidFill>
              <a:latin typeface="Comic Sans MS"/>
              <a:ea typeface="Comic Sans MS"/>
              <a:cs typeface="Comic Sans MS"/>
              <a:sym typeface="Comic Sans MS"/>
            </a:endParaRPr>
          </a:p>
          <a:p>
            <a:pPr indent="-335280" lvl="0" marL="457200" rtl="0" algn="l">
              <a:spcBef>
                <a:spcPts val="0"/>
              </a:spcBef>
              <a:spcAft>
                <a:spcPts val="0"/>
              </a:spcAft>
              <a:buClr>
                <a:schemeClr val="dk1"/>
              </a:buClr>
              <a:buSzPct val="100000"/>
              <a:buFont typeface="Comic Sans MS"/>
              <a:buChar char="●"/>
            </a:pPr>
            <a:r>
              <a:rPr lang="en-GB" sz="2400">
                <a:solidFill>
                  <a:schemeClr val="dk1"/>
                </a:solidFill>
                <a:latin typeface="Comic Sans MS"/>
                <a:ea typeface="Comic Sans MS"/>
                <a:cs typeface="Comic Sans MS"/>
                <a:sym typeface="Comic Sans MS"/>
              </a:rPr>
              <a:t>Homework will be set on a </a:t>
            </a:r>
            <a:r>
              <a:rPr b="1" lang="en-GB" sz="2400">
                <a:solidFill>
                  <a:schemeClr val="dk1"/>
                </a:solidFill>
                <a:latin typeface="Comic Sans MS"/>
                <a:ea typeface="Comic Sans MS"/>
                <a:cs typeface="Comic Sans MS"/>
                <a:sym typeface="Comic Sans MS"/>
              </a:rPr>
              <a:t>Friday</a:t>
            </a:r>
            <a:r>
              <a:rPr lang="en-GB" sz="2400">
                <a:solidFill>
                  <a:schemeClr val="dk1"/>
                </a:solidFill>
                <a:latin typeface="Comic Sans MS"/>
                <a:ea typeface="Comic Sans MS"/>
                <a:cs typeface="Comic Sans MS"/>
                <a:sym typeface="Comic Sans MS"/>
              </a:rPr>
              <a:t> and due in the </a:t>
            </a:r>
            <a:r>
              <a:rPr lang="en-GB" sz="2400">
                <a:solidFill>
                  <a:schemeClr val="dk1"/>
                </a:solidFill>
                <a:latin typeface="Comic Sans MS"/>
                <a:ea typeface="Comic Sans MS"/>
                <a:cs typeface="Comic Sans MS"/>
                <a:sym typeface="Comic Sans MS"/>
              </a:rPr>
              <a:t>following</a:t>
            </a:r>
            <a:r>
              <a:rPr lang="en-GB" sz="2400">
                <a:solidFill>
                  <a:schemeClr val="dk1"/>
                </a:solidFill>
                <a:latin typeface="Comic Sans MS"/>
                <a:ea typeface="Comic Sans MS"/>
                <a:cs typeface="Comic Sans MS"/>
                <a:sym typeface="Comic Sans MS"/>
              </a:rPr>
              <a:t> </a:t>
            </a:r>
            <a:r>
              <a:rPr b="1" lang="en-GB" sz="2400">
                <a:solidFill>
                  <a:schemeClr val="dk1"/>
                </a:solidFill>
                <a:latin typeface="Comic Sans MS"/>
                <a:ea typeface="Comic Sans MS"/>
                <a:cs typeface="Comic Sans MS"/>
                <a:sym typeface="Comic Sans MS"/>
              </a:rPr>
              <a:t>Wednesday- </a:t>
            </a:r>
            <a:r>
              <a:rPr lang="en-GB" sz="2400">
                <a:solidFill>
                  <a:schemeClr val="dk1"/>
                </a:solidFill>
                <a:latin typeface="Comic Sans MS"/>
                <a:ea typeface="Comic Sans MS"/>
                <a:cs typeface="Comic Sans MS"/>
                <a:sym typeface="Comic Sans MS"/>
              </a:rPr>
              <a:t>this will be online or a paper copy, if necessary</a:t>
            </a:r>
            <a:endParaRPr sz="2400">
              <a:solidFill>
                <a:schemeClr val="dk1"/>
              </a:solidFill>
              <a:latin typeface="Comic Sans MS"/>
              <a:ea typeface="Comic Sans MS"/>
              <a:cs typeface="Comic Sans MS"/>
              <a:sym typeface="Comic Sans MS"/>
            </a:endParaRPr>
          </a:p>
          <a:p>
            <a:pPr indent="-335280" lvl="0" marL="457200" rtl="0" algn="l">
              <a:spcBef>
                <a:spcPts val="0"/>
              </a:spcBef>
              <a:spcAft>
                <a:spcPts val="0"/>
              </a:spcAft>
              <a:buClr>
                <a:schemeClr val="dk1"/>
              </a:buClr>
              <a:buSzPct val="100000"/>
              <a:buFont typeface="Comic Sans MS"/>
              <a:buChar char="●"/>
            </a:pPr>
            <a:r>
              <a:rPr lang="en-GB" sz="2400">
                <a:solidFill>
                  <a:schemeClr val="dk1"/>
                </a:solidFill>
                <a:latin typeface="Comic Sans MS"/>
                <a:ea typeface="Comic Sans MS"/>
                <a:cs typeface="Comic Sans MS"/>
                <a:sym typeface="Comic Sans MS"/>
              </a:rPr>
              <a:t>Please ensure your child has their correct PE kit on </a:t>
            </a:r>
            <a:r>
              <a:rPr lang="en-GB" sz="2400">
                <a:solidFill>
                  <a:schemeClr val="dk1"/>
                </a:solidFill>
                <a:latin typeface="Comic Sans MS"/>
                <a:ea typeface="Comic Sans MS"/>
                <a:cs typeface="Comic Sans MS"/>
                <a:sym typeface="Comic Sans MS"/>
              </a:rPr>
              <a:t>their</a:t>
            </a:r>
            <a:r>
              <a:rPr lang="en-GB" sz="2400">
                <a:solidFill>
                  <a:schemeClr val="dk1"/>
                </a:solidFill>
                <a:latin typeface="Comic Sans MS"/>
                <a:ea typeface="Comic Sans MS"/>
                <a:cs typeface="Comic Sans MS"/>
                <a:sym typeface="Comic Sans MS"/>
              </a:rPr>
              <a:t> PE days- TBC.</a:t>
            </a:r>
            <a:endParaRPr sz="2400">
              <a:solidFill>
                <a:schemeClr val="dk1"/>
              </a:solidFill>
              <a:latin typeface="Comic Sans MS"/>
              <a:ea typeface="Comic Sans MS"/>
              <a:cs typeface="Comic Sans MS"/>
              <a:sym typeface="Comic Sans MS"/>
            </a:endParaRPr>
          </a:p>
          <a:p>
            <a:pPr indent="0" lvl="0" marL="914400" rtl="0" algn="l">
              <a:spcBef>
                <a:spcPts val="1200"/>
              </a:spcBef>
              <a:spcAft>
                <a:spcPts val="0"/>
              </a:spcAft>
              <a:buNone/>
            </a:pPr>
            <a:r>
              <a:t/>
            </a:r>
            <a:endParaRPr b="1" sz="2400">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t/>
            </a:r>
            <a:endParaRPr b="1">
              <a:solidFill>
                <a:schemeClr val="dk1"/>
              </a:solidFill>
              <a:latin typeface="Comic Sans MS"/>
              <a:ea typeface="Comic Sans MS"/>
              <a:cs typeface="Comic Sans MS"/>
              <a:sym typeface="Comic Sans MS"/>
            </a:endParaRPr>
          </a:p>
          <a:p>
            <a:pPr indent="0" lvl="0" marL="457200" rtl="0" algn="l">
              <a:spcBef>
                <a:spcPts val="1200"/>
              </a:spcBef>
              <a:spcAft>
                <a:spcPts val="1200"/>
              </a:spcAft>
              <a:buNone/>
            </a:pPr>
            <a:r>
              <a:t/>
            </a:r>
            <a:endParaRPr/>
          </a:p>
        </p:txBody>
      </p:sp>
      <p:pic>
        <p:nvPicPr>
          <p:cNvPr id="90" name="Google Shape;90;p18"/>
          <p:cNvPicPr preferRelativeResize="0"/>
          <p:nvPr/>
        </p:nvPicPr>
        <p:blipFill>
          <a:blip r:embed="rId3">
            <a:alphaModFix/>
          </a:blip>
          <a:stretch>
            <a:fillRect/>
          </a:stretch>
        </p:blipFill>
        <p:spPr>
          <a:xfrm>
            <a:off x="6525050" y="3666725"/>
            <a:ext cx="2579776" cy="1651475"/>
          </a:xfrm>
          <a:prstGeom prst="rect">
            <a:avLst/>
          </a:prstGeom>
          <a:noFill/>
          <a:ln>
            <a:noFill/>
          </a:ln>
        </p:spPr>
      </p:pic>
      <p:pic>
        <p:nvPicPr>
          <p:cNvPr id="91" name="Google Shape;91;p18"/>
          <p:cNvPicPr preferRelativeResize="0"/>
          <p:nvPr/>
        </p:nvPicPr>
        <p:blipFill>
          <a:blip r:embed="rId4">
            <a:alphaModFix/>
          </a:blip>
          <a:stretch>
            <a:fillRect/>
          </a:stretch>
        </p:blipFill>
        <p:spPr>
          <a:xfrm>
            <a:off x="6845799" y="215124"/>
            <a:ext cx="1938275" cy="1651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97" name="Google Shape;97;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98" name="Google Shape;98;p19"/>
          <p:cNvPicPr preferRelativeResize="0"/>
          <p:nvPr/>
        </p:nvPicPr>
        <p:blipFill>
          <a:blip r:embed="rId3">
            <a:alphaModFix/>
          </a:blip>
          <a:stretch>
            <a:fillRect/>
          </a:stretch>
        </p:blipFill>
        <p:spPr>
          <a:xfrm>
            <a:off x="2007826" y="124525"/>
            <a:ext cx="4197725" cy="418842"/>
          </a:xfrm>
          <a:prstGeom prst="rect">
            <a:avLst/>
          </a:prstGeom>
          <a:noFill/>
          <a:ln>
            <a:noFill/>
          </a:ln>
        </p:spPr>
      </p:pic>
      <p:pic>
        <p:nvPicPr>
          <p:cNvPr id="99" name="Google Shape;99;p19"/>
          <p:cNvPicPr preferRelativeResize="0"/>
          <p:nvPr/>
        </p:nvPicPr>
        <p:blipFill>
          <a:blip r:embed="rId4">
            <a:alphaModFix/>
          </a:blip>
          <a:stretch>
            <a:fillRect/>
          </a:stretch>
        </p:blipFill>
        <p:spPr>
          <a:xfrm>
            <a:off x="311702" y="385025"/>
            <a:ext cx="8520600" cy="45243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05" name="Google Shape;105;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6" name="Google Shape;106;p20"/>
          <p:cNvPicPr preferRelativeResize="0"/>
          <p:nvPr/>
        </p:nvPicPr>
        <p:blipFill>
          <a:blip r:embed="rId3">
            <a:alphaModFix/>
          </a:blip>
          <a:stretch>
            <a:fillRect/>
          </a:stretch>
        </p:blipFill>
        <p:spPr>
          <a:xfrm>
            <a:off x="380875" y="383825"/>
            <a:ext cx="8119050" cy="4699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10" name="Shape 110"/>
        <p:cNvGrpSpPr/>
        <p:nvPr/>
      </p:nvGrpSpPr>
      <p:grpSpPr>
        <a:xfrm>
          <a:off x="0" y="0"/>
          <a:ext cx="0" cy="0"/>
          <a:chOff x="0" y="0"/>
          <a:chExt cx="0" cy="0"/>
        </a:xfrm>
      </p:grpSpPr>
      <p:sp>
        <p:nvSpPr>
          <p:cNvPr id="111" name="Google Shape;111;p21"/>
          <p:cNvSpPr txBox="1"/>
          <p:nvPr>
            <p:ph type="title"/>
          </p:nvPr>
        </p:nvSpPr>
        <p:spPr>
          <a:xfrm>
            <a:off x="239125" y="613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chemeClr val="dk1"/>
              </a:buClr>
              <a:buSzPct val="39285"/>
              <a:buFont typeface="Arial"/>
              <a:buNone/>
            </a:pPr>
            <a:r>
              <a:rPr b="1" lang="en-GB">
                <a:latin typeface="Comic Sans MS"/>
                <a:ea typeface="Comic Sans MS"/>
                <a:cs typeface="Comic Sans MS"/>
                <a:sym typeface="Comic Sans MS"/>
              </a:rPr>
              <a:t>Expectations</a:t>
            </a:r>
            <a:endParaRPr/>
          </a:p>
        </p:txBody>
      </p:sp>
      <p:sp>
        <p:nvSpPr>
          <p:cNvPr id="112" name="Google Shape;112;p21"/>
          <p:cNvSpPr txBox="1"/>
          <p:nvPr>
            <p:ph idx="1" type="body"/>
          </p:nvPr>
        </p:nvSpPr>
        <p:spPr>
          <a:xfrm>
            <a:off x="311700" y="592500"/>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dk1"/>
              </a:buClr>
              <a:buSzPts val="1800"/>
              <a:buFont typeface="Comic Sans MS"/>
              <a:buChar char="●"/>
            </a:pPr>
            <a:r>
              <a:rPr lang="en-GB">
                <a:solidFill>
                  <a:schemeClr val="dk1"/>
                </a:solidFill>
                <a:latin typeface="Comic Sans MS"/>
                <a:ea typeface="Comic Sans MS"/>
                <a:cs typeface="Comic Sans MS"/>
                <a:sym typeface="Comic Sans MS"/>
              </a:rPr>
              <a:t>Please e</a:t>
            </a:r>
            <a:r>
              <a:rPr lang="en-GB">
                <a:solidFill>
                  <a:schemeClr val="dk1"/>
                </a:solidFill>
                <a:latin typeface="Comic Sans MS"/>
                <a:ea typeface="Comic Sans MS"/>
                <a:cs typeface="Comic Sans MS"/>
                <a:sym typeface="Comic Sans MS"/>
              </a:rPr>
              <a:t>nsure your child continues to practice multiplication and related division facts, up to 12 x 12 </a:t>
            </a:r>
            <a:endParaRPr>
              <a:solidFill>
                <a:schemeClr val="dk1"/>
              </a:solidFill>
              <a:latin typeface="Comic Sans MS"/>
              <a:ea typeface="Comic Sans MS"/>
              <a:cs typeface="Comic Sans MS"/>
              <a:sym typeface="Comic Sans MS"/>
            </a:endParaRPr>
          </a:p>
          <a:p>
            <a:pPr indent="-342900" lvl="0" marL="457200" rtl="0" algn="l">
              <a:spcBef>
                <a:spcPts val="0"/>
              </a:spcBef>
              <a:spcAft>
                <a:spcPts val="0"/>
              </a:spcAft>
              <a:buClr>
                <a:schemeClr val="dk1"/>
              </a:buClr>
              <a:buSzPts val="1800"/>
              <a:buFont typeface="Comic Sans MS"/>
              <a:buChar char="-"/>
            </a:pPr>
            <a:r>
              <a:rPr lang="en-GB">
                <a:solidFill>
                  <a:schemeClr val="dk1"/>
                </a:solidFill>
                <a:latin typeface="Comic Sans MS"/>
                <a:ea typeface="Comic Sans MS"/>
                <a:cs typeface="Comic Sans MS"/>
                <a:sym typeface="Comic Sans MS"/>
              </a:rPr>
              <a:t>Children can continue to practice using </a:t>
            </a:r>
            <a:r>
              <a:rPr b="1" lang="en-GB">
                <a:solidFill>
                  <a:schemeClr val="dk1"/>
                </a:solidFill>
                <a:latin typeface="Comic Sans MS"/>
                <a:ea typeface="Comic Sans MS"/>
                <a:cs typeface="Comic Sans MS"/>
                <a:sym typeface="Comic Sans MS"/>
              </a:rPr>
              <a:t>TTRS</a:t>
            </a:r>
            <a:r>
              <a:rPr lang="en-GB">
                <a:solidFill>
                  <a:schemeClr val="dk1"/>
                </a:solidFill>
                <a:latin typeface="Comic Sans MS"/>
                <a:ea typeface="Comic Sans MS"/>
                <a:cs typeface="Comic Sans MS"/>
                <a:sym typeface="Comic Sans MS"/>
              </a:rPr>
              <a:t> and </a:t>
            </a:r>
            <a:r>
              <a:rPr b="1" lang="en-GB">
                <a:solidFill>
                  <a:schemeClr val="dk1"/>
                </a:solidFill>
                <a:latin typeface="Comic Sans MS"/>
                <a:ea typeface="Comic Sans MS"/>
                <a:cs typeface="Comic Sans MS"/>
                <a:sym typeface="Comic Sans MS"/>
              </a:rPr>
              <a:t>Hit the Button</a:t>
            </a:r>
            <a:endParaRPr>
              <a:solidFill>
                <a:schemeClr val="dk1"/>
              </a:solidFill>
              <a:latin typeface="Comic Sans MS"/>
              <a:ea typeface="Comic Sans MS"/>
              <a:cs typeface="Comic Sans MS"/>
              <a:sym typeface="Comic Sans MS"/>
            </a:endParaRPr>
          </a:p>
          <a:p>
            <a:pPr indent="-342900" lvl="0" marL="457200" rtl="0" algn="l">
              <a:spcBef>
                <a:spcPts val="0"/>
              </a:spcBef>
              <a:spcAft>
                <a:spcPts val="0"/>
              </a:spcAft>
              <a:buClr>
                <a:schemeClr val="dk1"/>
              </a:buClr>
              <a:buSzPts val="1800"/>
              <a:buFont typeface="Comic Sans MS"/>
              <a:buChar char="●"/>
            </a:pPr>
            <a:r>
              <a:rPr lang="en-GB">
                <a:solidFill>
                  <a:schemeClr val="dk1"/>
                </a:solidFill>
                <a:latin typeface="Comic Sans MS"/>
                <a:ea typeface="Comic Sans MS"/>
                <a:cs typeface="Comic Sans MS"/>
                <a:sym typeface="Comic Sans MS"/>
              </a:rPr>
              <a:t>Please support your child to learn their personalised spelling words- they will get a copy to bring home at the beginning of the year.</a:t>
            </a:r>
            <a:endParaRPr>
              <a:solidFill>
                <a:schemeClr val="dk1"/>
              </a:solidFill>
              <a:latin typeface="Comic Sans MS"/>
              <a:ea typeface="Comic Sans MS"/>
              <a:cs typeface="Comic Sans MS"/>
              <a:sym typeface="Comic Sans MS"/>
            </a:endParaRPr>
          </a:p>
          <a:p>
            <a:pPr indent="0" lvl="0" marL="914400" rtl="0" algn="l">
              <a:spcBef>
                <a:spcPts val="1200"/>
              </a:spcBef>
              <a:spcAft>
                <a:spcPts val="1200"/>
              </a:spcAft>
              <a:buNone/>
            </a:pPr>
            <a:r>
              <a:t/>
            </a:r>
            <a:endParaRPr/>
          </a:p>
        </p:txBody>
      </p:sp>
      <p:pic>
        <p:nvPicPr>
          <p:cNvPr id="113" name="Google Shape;113;p21"/>
          <p:cNvPicPr preferRelativeResize="0"/>
          <p:nvPr/>
        </p:nvPicPr>
        <p:blipFill>
          <a:blip r:embed="rId3">
            <a:alphaModFix/>
          </a:blip>
          <a:stretch>
            <a:fillRect/>
          </a:stretch>
        </p:blipFill>
        <p:spPr>
          <a:xfrm>
            <a:off x="177276" y="3722850"/>
            <a:ext cx="1952600" cy="1275475"/>
          </a:xfrm>
          <a:prstGeom prst="rect">
            <a:avLst/>
          </a:prstGeom>
          <a:noFill/>
          <a:ln>
            <a:noFill/>
          </a:ln>
        </p:spPr>
      </p:pic>
      <p:pic>
        <p:nvPicPr>
          <p:cNvPr id="114" name="Google Shape;114;p21"/>
          <p:cNvPicPr preferRelativeResize="0"/>
          <p:nvPr/>
        </p:nvPicPr>
        <p:blipFill>
          <a:blip r:embed="rId4">
            <a:alphaModFix/>
          </a:blip>
          <a:stretch>
            <a:fillRect/>
          </a:stretch>
        </p:blipFill>
        <p:spPr>
          <a:xfrm>
            <a:off x="6979189" y="3473950"/>
            <a:ext cx="2037125" cy="1480101"/>
          </a:xfrm>
          <a:prstGeom prst="rect">
            <a:avLst/>
          </a:prstGeom>
          <a:noFill/>
          <a:ln>
            <a:noFill/>
          </a:ln>
        </p:spPr>
      </p:pic>
      <p:pic>
        <p:nvPicPr>
          <p:cNvPr id="115" name="Google Shape;115;p21"/>
          <p:cNvPicPr preferRelativeResize="0"/>
          <p:nvPr/>
        </p:nvPicPr>
        <p:blipFill>
          <a:blip r:embed="rId5">
            <a:alphaModFix/>
          </a:blip>
          <a:stretch>
            <a:fillRect/>
          </a:stretch>
        </p:blipFill>
        <p:spPr>
          <a:xfrm>
            <a:off x="2461625" y="2571750"/>
            <a:ext cx="4220749" cy="2609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19" name="Shape 119"/>
        <p:cNvGrpSpPr/>
        <p:nvPr/>
      </p:nvGrpSpPr>
      <p:grpSpPr>
        <a:xfrm>
          <a:off x="0" y="0"/>
          <a:ext cx="0" cy="0"/>
          <a:chOff x="0" y="0"/>
          <a:chExt cx="0" cy="0"/>
        </a:xfrm>
      </p:grpSpPr>
      <p:sp>
        <p:nvSpPr>
          <p:cNvPr id="120" name="Google Shape;120;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a:latin typeface="Comic Sans MS"/>
                <a:ea typeface="Comic Sans MS"/>
                <a:cs typeface="Comic Sans MS"/>
                <a:sym typeface="Comic Sans MS"/>
              </a:rPr>
              <a:t>Expectations</a:t>
            </a:r>
            <a:endParaRPr b="1">
              <a:latin typeface="Comic Sans MS"/>
              <a:ea typeface="Comic Sans MS"/>
              <a:cs typeface="Comic Sans MS"/>
              <a:sym typeface="Comic Sans MS"/>
            </a:endParaRPr>
          </a:p>
          <a:p>
            <a:pPr indent="0" lvl="0" marL="0" rtl="0" algn="l">
              <a:spcBef>
                <a:spcPts val="0"/>
              </a:spcBef>
              <a:spcAft>
                <a:spcPts val="0"/>
              </a:spcAft>
              <a:buNone/>
            </a:pPr>
            <a:r>
              <a:t/>
            </a:r>
            <a:endParaRPr/>
          </a:p>
        </p:txBody>
      </p:sp>
      <p:sp>
        <p:nvSpPr>
          <p:cNvPr id="121" name="Google Shape;121;p2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chemeClr val="dk1"/>
              </a:buClr>
              <a:buSzPts val="1800"/>
              <a:buFont typeface="Comic Sans MS"/>
              <a:buChar char="●"/>
            </a:pPr>
            <a:r>
              <a:rPr lang="en-GB">
                <a:solidFill>
                  <a:schemeClr val="dk1"/>
                </a:solidFill>
                <a:latin typeface="Comic Sans MS"/>
                <a:ea typeface="Comic Sans MS"/>
                <a:cs typeface="Comic Sans MS"/>
                <a:sym typeface="Comic Sans MS"/>
              </a:rPr>
              <a:t>As all resources will be provided by the school, we kindly ask that children to not bring pencil cases or stationery into school. </a:t>
            </a:r>
            <a:endParaRPr>
              <a:solidFill>
                <a:schemeClr val="dk1"/>
              </a:solidFill>
              <a:latin typeface="Comic Sans MS"/>
              <a:ea typeface="Comic Sans MS"/>
              <a:cs typeface="Comic Sans MS"/>
              <a:sym typeface="Comic Sans MS"/>
            </a:endParaRPr>
          </a:p>
        </p:txBody>
      </p:sp>
      <p:pic>
        <p:nvPicPr>
          <p:cNvPr id="122" name="Google Shape;122;p22"/>
          <p:cNvPicPr preferRelativeResize="0"/>
          <p:nvPr/>
        </p:nvPicPr>
        <p:blipFill>
          <a:blip r:embed="rId3">
            <a:alphaModFix/>
          </a:blip>
          <a:stretch>
            <a:fillRect/>
          </a:stretch>
        </p:blipFill>
        <p:spPr>
          <a:xfrm>
            <a:off x="377169" y="2281400"/>
            <a:ext cx="3935599" cy="2571742"/>
          </a:xfrm>
          <a:prstGeom prst="rect">
            <a:avLst/>
          </a:prstGeom>
          <a:noFill/>
          <a:ln>
            <a:noFill/>
          </a:ln>
        </p:spPr>
      </p:pic>
      <p:pic>
        <p:nvPicPr>
          <p:cNvPr id="123" name="Google Shape;123;p22"/>
          <p:cNvPicPr preferRelativeResize="0"/>
          <p:nvPr/>
        </p:nvPicPr>
        <p:blipFill>
          <a:blip r:embed="rId4">
            <a:alphaModFix/>
          </a:blip>
          <a:stretch>
            <a:fillRect/>
          </a:stretch>
        </p:blipFill>
        <p:spPr>
          <a:xfrm>
            <a:off x="5368800" y="2131950"/>
            <a:ext cx="2860642" cy="25717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27" name="Shape 127"/>
        <p:cNvGrpSpPr/>
        <p:nvPr/>
      </p:nvGrpSpPr>
      <p:grpSpPr>
        <a:xfrm>
          <a:off x="0" y="0"/>
          <a:ext cx="0" cy="0"/>
          <a:chOff x="0" y="0"/>
          <a:chExt cx="0" cy="0"/>
        </a:xfrm>
      </p:grpSpPr>
      <p:sp>
        <p:nvSpPr>
          <p:cNvPr id="128" name="Google Shape;128;p23"/>
          <p:cNvSpPr txBox="1"/>
          <p:nvPr/>
        </p:nvSpPr>
        <p:spPr>
          <a:xfrm>
            <a:off x="366225" y="4096550"/>
            <a:ext cx="85146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b="1">
              <a:latin typeface="Comic Sans MS"/>
              <a:ea typeface="Comic Sans MS"/>
              <a:cs typeface="Comic Sans MS"/>
              <a:sym typeface="Comic Sans MS"/>
            </a:endParaRPr>
          </a:p>
        </p:txBody>
      </p:sp>
      <p:sp>
        <p:nvSpPr>
          <p:cNvPr id="129" name="Google Shape;129;p23"/>
          <p:cNvSpPr/>
          <p:nvPr/>
        </p:nvSpPr>
        <p:spPr>
          <a:xfrm>
            <a:off x="2170150" y="2001763"/>
            <a:ext cx="5301300" cy="11406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600">
                <a:solidFill>
                  <a:srgbClr val="FF00FF"/>
                </a:solidFill>
                <a:latin typeface="Comic Sans MS"/>
                <a:ea typeface="Comic Sans MS"/>
                <a:cs typeface="Comic Sans MS"/>
                <a:sym typeface="Comic Sans MS"/>
              </a:rPr>
              <a:t>Trips and outings in Year 5</a:t>
            </a:r>
            <a:endParaRPr b="1" sz="2600">
              <a:solidFill>
                <a:srgbClr val="FF00FF"/>
              </a:solidFill>
              <a:latin typeface="Comic Sans MS"/>
              <a:ea typeface="Comic Sans MS"/>
              <a:cs typeface="Comic Sans MS"/>
              <a:sym typeface="Comic Sans MS"/>
            </a:endParaRPr>
          </a:p>
        </p:txBody>
      </p:sp>
      <p:pic>
        <p:nvPicPr>
          <p:cNvPr id="130" name="Google Shape;130;p23"/>
          <p:cNvPicPr preferRelativeResize="0"/>
          <p:nvPr/>
        </p:nvPicPr>
        <p:blipFill>
          <a:blip r:embed="rId3">
            <a:alphaModFix/>
          </a:blip>
          <a:stretch>
            <a:fillRect/>
          </a:stretch>
        </p:blipFill>
        <p:spPr>
          <a:xfrm>
            <a:off x="0" y="0"/>
            <a:ext cx="1854700" cy="2734075"/>
          </a:xfrm>
          <a:prstGeom prst="rect">
            <a:avLst/>
          </a:prstGeom>
          <a:noFill/>
          <a:ln>
            <a:noFill/>
          </a:ln>
        </p:spPr>
      </p:pic>
      <p:pic>
        <p:nvPicPr>
          <p:cNvPr id="131" name="Google Shape;131;p23"/>
          <p:cNvPicPr preferRelativeResize="0"/>
          <p:nvPr/>
        </p:nvPicPr>
        <p:blipFill>
          <a:blip r:embed="rId4">
            <a:alphaModFix/>
          </a:blip>
          <a:stretch>
            <a:fillRect/>
          </a:stretch>
        </p:blipFill>
        <p:spPr>
          <a:xfrm>
            <a:off x="1519325" y="0"/>
            <a:ext cx="2212835" cy="1322075"/>
          </a:xfrm>
          <a:prstGeom prst="rect">
            <a:avLst/>
          </a:prstGeom>
          <a:noFill/>
          <a:ln>
            <a:noFill/>
          </a:ln>
        </p:spPr>
      </p:pic>
      <p:pic>
        <p:nvPicPr>
          <p:cNvPr id="132" name="Google Shape;132;p23"/>
          <p:cNvPicPr preferRelativeResize="0"/>
          <p:nvPr/>
        </p:nvPicPr>
        <p:blipFill>
          <a:blip r:embed="rId5">
            <a:alphaModFix/>
          </a:blip>
          <a:stretch>
            <a:fillRect/>
          </a:stretch>
        </p:blipFill>
        <p:spPr>
          <a:xfrm>
            <a:off x="-58515" y="3821425"/>
            <a:ext cx="2120157" cy="1322075"/>
          </a:xfrm>
          <a:prstGeom prst="rect">
            <a:avLst/>
          </a:prstGeom>
          <a:noFill/>
          <a:ln>
            <a:noFill/>
          </a:ln>
        </p:spPr>
      </p:pic>
      <p:pic>
        <p:nvPicPr>
          <p:cNvPr id="133" name="Google Shape;133;p23"/>
          <p:cNvPicPr preferRelativeResize="0"/>
          <p:nvPr/>
        </p:nvPicPr>
        <p:blipFill>
          <a:blip r:embed="rId6">
            <a:alphaModFix/>
          </a:blip>
          <a:stretch>
            <a:fillRect/>
          </a:stretch>
        </p:blipFill>
        <p:spPr>
          <a:xfrm>
            <a:off x="1738675" y="3479288"/>
            <a:ext cx="2781300" cy="1495425"/>
          </a:xfrm>
          <a:prstGeom prst="rect">
            <a:avLst/>
          </a:prstGeom>
          <a:noFill/>
          <a:ln>
            <a:noFill/>
          </a:ln>
        </p:spPr>
      </p:pic>
      <p:sp>
        <p:nvSpPr>
          <p:cNvPr id="134" name="Google Shape;134;p23"/>
          <p:cNvSpPr/>
          <p:nvPr/>
        </p:nvSpPr>
        <p:spPr>
          <a:xfrm>
            <a:off x="1668300" y="1273100"/>
            <a:ext cx="2024100" cy="649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solidFill>
                  <a:srgbClr val="FF00FF"/>
                </a:solidFill>
                <a:latin typeface="Comic Sans MS"/>
                <a:ea typeface="Comic Sans MS"/>
                <a:cs typeface="Comic Sans MS"/>
                <a:sym typeface="Comic Sans MS"/>
              </a:rPr>
              <a:t>Winchester Science Museum and Planetarium</a:t>
            </a:r>
            <a:endParaRPr>
              <a:solidFill>
                <a:srgbClr val="FF00FF"/>
              </a:solidFill>
              <a:latin typeface="Comic Sans MS"/>
              <a:ea typeface="Comic Sans MS"/>
              <a:cs typeface="Comic Sans MS"/>
              <a:sym typeface="Comic Sans MS"/>
            </a:endParaRPr>
          </a:p>
        </p:txBody>
      </p:sp>
      <p:sp>
        <p:nvSpPr>
          <p:cNvPr id="135" name="Google Shape;135;p23"/>
          <p:cNvSpPr/>
          <p:nvPr/>
        </p:nvSpPr>
        <p:spPr>
          <a:xfrm>
            <a:off x="7673100" y="2075125"/>
            <a:ext cx="1470900" cy="823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solidFill>
                  <a:srgbClr val="FF00FF"/>
                </a:solidFill>
                <a:latin typeface="Comic Sans MS"/>
                <a:ea typeface="Comic Sans MS"/>
                <a:cs typeface="Comic Sans MS"/>
                <a:sym typeface="Comic Sans MS"/>
              </a:rPr>
              <a:t>Paulton’s Park</a:t>
            </a:r>
            <a:endParaRPr>
              <a:solidFill>
                <a:srgbClr val="FF00FF"/>
              </a:solidFill>
              <a:latin typeface="Comic Sans MS"/>
              <a:ea typeface="Comic Sans MS"/>
              <a:cs typeface="Comic Sans MS"/>
              <a:sym typeface="Comic Sans MS"/>
            </a:endParaRPr>
          </a:p>
        </p:txBody>
      </p:sp>
      <p:sp>
        <p:nvSpPr>
          <p:cNvPr id="136" name="Google Shape;136;p23"/>
          <p:cNvSpPr/>
          <p:nvPr/>
        </p:nvSpPr>
        <p:spPr>
          <a:xfrm>
            <a:off x="103350" y="3215213"/>
            <a:ext cx="1470900" cy="4002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solidFill>
                  <a:srgbClr val="FF00FF"/>
                </a:solidFill>
                <a:latin typeface="Comic Sans MS"/>
                <a:ea typeface="Comic Sans MS"/>
                <a:cs typeface="Comic Sans MS"/>
                <a:sym typeface="Comic Sans MS"/>
              </a:rPr>
              <a:t>Reading Train Station</a:t>
            </a:r>
            <a:endParaRPr>
              <a:solidFill>
                <a:srgbClr val="FF00FF"/>
              </a:solidFill>
              <a:latin typeface="Comic Sans MS"/>
              <a:ea typeface="Comic Sans MS"/>
              <a:cs typeface="Comic Sans MS"/>
              <a:sym typeface="Comic Sans MS"/>
            </a:endParaRPr>
          </a:p>
        </p:txBody>
      </p:sp>
      <p:pic>
        <p:nvPicPr>
          <p:cNvPr id="137" name="Google Shape;137;p23"/>
          <p:cNvPicPr preferRelativeResize="0"/>
          <p:nvPr/>
        </p:nvPicPr>
        <p:blipFill>
          <a:blip r:embed="rId7">
            <a:alphaModFix/>
          </a:blip>
          <a:stretch>
            <a:fillRect/>
          </a:stretch>
        </p:blipFill>
        <p:spPr>
          <a:xfrm>
            <a:off x="6424860" y="265575"/>
            <a:ext cx="2247900" cy="1581150"/>
          </a:xfrm>
          <a:prstGeom prst="rect">
            <a:avLst/>
          </a:prstGeom>
          <a:noFill/>
          <a:ln>
            <a:noFill/>
          </a:ln>
        </p:spPr>
      </p:pic>
      <p:pic>
        <p:nvPicPr>
          <p:cNvPr id="138" name="Google Shape;138;p23"/>
          <p:cNvPicPr preferRelativeResize="0"/>
          <p:nvPr/>
        </p:nvPicPr>
        <p:blipFill>
          <a:blip r:embed="rId8">
            <a:alphaModFix/>
          </a:blip>
          <a:stretch>
            <a:fillRect/>
          </a:stretch>
        </p:blipFill>
        <p:spPr>
          <a:xfrm>
            <a:off x="7280035" y="3215225"/>
            <a:ext cx="1504950" cy="1609725"/>
          </a:xfrm>
          <a:prstGeom prst="rect">
            <a:avLst/>
          </a:prstGeom>
          <a:noFill/>
          <a:ln>
            <a:noFill/>
          </a:ln>
        </p:spPr>
      </p:pic>
      <p:pic>
        <p:nvPicPr>
          <p:cNvPr id="139" name="Google Shape;139;p23"/>
          <p:cNvPicPr preferRelativeResize="0"/>
          <p:nvPr/>
        </p:nvPicPr>
        <p:blipFill>
          <a:blip r:embed="rId9">
            <a:alphaModFix/>
          </a:blip>
          <a:stretch>
            <a:fillRect/>
          </a:stretch>
        </p:blipFill>
        <p:spPr>
          <a:xfrm>
            <a:off x="4978660" y="3484825"/>
            <a:ext cx="2387900" cy="14843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43" name="Shape 143"/>
        <p:cNvGrpSpPr/>
        <p:nvPr/>
      </p:nvGrpSpPr>
      <p:grpSpPr>
        <a:xfrm>
          <a:off x="0" y="0"/>
          <a:ext cx="0" cy="0"/>
          <a:chOff x="0" y="0"/>
          <a:chExt cx="0" cy="0"/>
        </a:xfrm>
      </p:grpSpPr>
      <p:sp>
        <p:nvSpPr>
          <p:cNvPr id="144" name="Google Shape;144;p24"/>
          <p:cNvSpPr txBox="1"/>
          <p:nvPr/>
        </p:nvSpPr>
        <p:spPr>
          <a:xfrm>
            <a:off x="366225" y="706825"/>
            <a:ext cx="8514600" cy="1693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a:solidFill>
                  <a:srgbClr val="38761D"/>
                </a:solidFill>
                <a:latin typeface="Comic Sans MS"/>
                <a:ea typeface="Comic Sans MS"/>
                <a:cs typeface="Comic Sans MS"/>
                <a:sym typeface="Comic Sans MS"/>
              </a:rPr>
              <a:t>Winter Play.</a:t>
            </a:r>
            <a:endParaRPr b="1">
              <a:solidFill>
                <a:srgbClr val="38761D"/>
              </a:solidFill>
              <a:latin typeface="Comic Sans MS"/>
              <a:ea typeface="Comic Sans MS"/>
              <a:cs typeface="Comic Sans MS"/>
              <a:sym typeface="Comic Sans MS"/>
            </a:endParaRPr>
          </a:p>
          <a:p>
            <a:pPr indent="0" lvl="0" marL="0" rtl="0" algn="ctr">
              <a:spcBef>
                <a:spcPts val="0"/>
              </a:spcBef>
              <a:spcAft>
                <a:spcPts val="0"/>
              </a:spcAft>
              <a:buNone/>
            </a:pPr>
            <a:r>
              <a:rPr b="1" lang="en-GB">
                <a:solidFill>
                  <a:srgbClr val="38761D"/>
                </a:solidFill>
                <a:latin typeface="Comic Sans MS"/>
                <a:ea typeface="Comic Sans MS"/>
                <a:cs typeface="Comic Sans MS"/>
                <a:sym typeface="Comic Sans MS"/>
              </a:rPr>
              <a:t>Each year we are very lucky to be given the chance to showcase the many talents of Year 5 through dancing, singing and acting through a play in December. The children </a:t>
            </a:r>
            <a:r>
              <a:rPr b="1" lang="en-GB">
                <a:solidFill>
                  <a:srgbClr val="38761D"/>
                </a:solidFill>
                <a:latin typeface="Comic Sans MS"/>
                <a:ea typeface="Comic Sans MS"/>
                <a:cs typeface="Comic Sans MS"/>
                <a:sym typeface="Comic Sans MS"/>
              </a:rPr>
              <a:t>thoroughly</a:t>
            </a:r>
            <a:r>
              <a:rPr b="1" lang="en-GB">
                <a:solidFill>
                  <a:srgbClr val="38761D"/>
                </a:solidFill>
                <a:latin typeface="Comic Sans MS"/>
                <a:ea typeface="Comic Sans MS"/>
                <a:cs typeface="Comic Sans MS"/>
                <a:sym typeface="Comic Sans MS"/>
              </a:rPr>
              <a:t> enjoy coming together to perform for the schools and their families. Children can audition for leading roles/ smaller parts or even lighting and staging. Last year’s </a:t>
            </a:r>
            <a:r>
              <a:rPr b="1" lang="en-GB">
                <a:solidFill>
                  <a:srgbClr val="38761D"/>
                </a:solidFill>
                <a:latin typeface="Comic Sans MS"/>
                <a:ea typeface="Comic Sans MS"/>
                <a:cs typeface="Comic Sans MS"/>
                <a:sym typeface="Comic Sans MS"/>
              </a:rPr>
              <a:t>pantomime</a:t>
            </a:r>
            <a:r>
              <a:rPr b="1" lang="en-GB">
                <a:solidFill>
                  <a:srgbClr val="38761D"/>
                </a:solidFill>
                <a:latin typeface="Comic Sans MS"/>
                <a:ea typeface="Comic Sans MS"/>
                <a:cs typeface="Comic Sans MS"/>
                <a:sym typeface="Comic Sans MS"/>
              </a:rPr>
              <a:t> was excellent!</a:t>
            </a:r>
            <a:endParaRPr b="1">
              <a:solidFill>
                <a:srgbClr val="38761D"/>
              </a:solidFill>
              <a:latin typeface="Comic Sans MS"/>
              <a:ea typeface="Comic Sans MS"/>
              <a:cs typeface="Comic Sans MS"/>
              <a:sym typeface="Comic Sans MS"/>
            </a:endParaRPr>
          </a:p>
          <a:p>
            <a:pPr indent="0" lvl="0" marL="0" rtl="0" algn="ctr">
              <a:spcBef>
                <a:spcPts val="0"/>
              </a:spcBef>
              <a:spcAft>
                <a:spcPts val="0"/>
              </a:spcAft>
              <a:buNone/>
            </a:pPr>
            <a:r>
              <a:t/>
            </a:r>
            <a:endParaRPr b="1">
              <a:solidFill>
                <a:srgbClr val="38761D"/>
              </a:solidFill>
              <a:latin typeface="Comic Sans MS"/>
              <a:ea typeface="Comic Sans MS"/>
              <a:cs typeface="Comic Sans MS"/>
              <a:sym typeface="Comic Sans MS"/>
            </a:endParaRPr>
          </a:p>
          <a:p>
            <a:pPr indent="0" lvl="0" marL="0" rtl="0" algn="ctr">
              <a:spcBef>
                <a:spcPts val="0"/>
              </a:spcBef>
              <a:spcAft>
                <a:spcPts val="0"/>
              </a:spcAft>
              <a:buNone/>
            </a:pPr>
            <a:r>
              <a:t/>
            </a:r>
            <a:endParaRPr b="1">
              <a:latin typeface="Comic Sans MS"/>
              <a:ea typeface="Comic Sans MS"/>
              <a:cs typeface="Comic Sans MS"/>
              <a:sym typeface="Comic Sans MS"/>
            </a:endParaRPr>
          </a:p>
        </p:txBody>
      </p:sp>
      <p:pic>
        <p:nvPicPr>
          <p:cNvPr id="145" name="Google Shape;145;p24"/>
          <p:cNvPicPr preferRelativeResize="0"/>
          <p:nvPr/>
        </p:nvPicPr>
        <p:blipFill>
          <a:blip r:embed="rId3">
            <a:alphaModFix/>
          </a:blip>
          <a:stretch>
            <a:fillRect/>
          </a:stretch>
        </p:blipFill>
        <p:spPr>
          <a:xfrm>
            <a:off x="1370375" y="1968875"/>
            <a:ext cx="2324100" cy="1419225"/>
          </a:xfrm>
          <a:prstGeom prst="rect">
            <a:avLst/>
          </a:prstGeom>
          <a:noFill/>
          <a:ln>
            <a:noFill/>
          </a:ln>
        </p:spPr>
      </p:pic>
      <p:sp>
        <p:nvSpPr>
          <p:cNvPr id="146" name="Google Shape;146;p24"/>
          <p:cNvSpPr/>
          <p:nvPr/>
        </p:nvSpPr>
        <p:spPr>
          <a:xfrm>
            <a:off x="3938925" y="3388100"/>
            <a:ext cx="4941900" cy="1629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a:solidFill>
                  <a:srgbClr val="38761D"/>
                </a:solidFill>
                <a:latin typeface="Comic Sans MS"/>
                <a:ea typeface="Comic Sans MS"/>
                <a:cs typeface="Comic Sans MS"/>
                <a:sym typeface="Comic Sans MS"/>
              </a:rPr>
              <a:t>Every year we participate in Sports Week and Arts Week, which as you know, are fantastic weeks for the children to enjoy and showcase their many talents.</a:t>
            </a:r>
            <a:endParaRPr>
              <a:solidFill>
                <a:srgbClr val="38761D"/>
              </a:solidFill>
              <a:latin typeface="Comic Sans MS"/>
              <a:ea typeface="Comic Sans MS"/>
              <a:cs typeface="Comic Sans MS"/>
              <a:sym typeface="Comic Sans MS"/>
            </a:endParaRPr>
          </a:p>
        </p:txBody>
      </p:sp>
      <p:pic>
        <p:nvPicPr>
          <p:cNvPr id="147" name="Google Shape;147;p24"/>
          <p:cNvPicPr preferRelativeResize="0"/>
          <p:nvPr/>
        </p:nvPicPr>
        <p:blipFill>
          <a:blip r:embed="rId4">
            <a:alphaModFix/>
          </a:blip>
          <a:stretch>
            <a:fillRect/>
          </a:stretch>
        </p:blipFill>
        <p:spPr>
          <a:xfrm>
            <a:off x="5234550" y="2362825"/>
            <a:ext cx="2828925" cy="1352550"/>
          </a:xfrm>
          <a:prstGeom prst="rect">
            <a:avLst/>
          </a:prstGeom>
          <a:noFill/>
          <a:ln>
            <a:noFill/>
          </a:ln>
        </p:spPr>
      </p:pic>
      <p:pic>
        <p:nvPicPr>
          <p:cNvPr id="148" name="Google Shape;148;p24"/>
          <p:cNvPicPr preferRelativeResize="0"/>
          <p:nvPr/>
        </p:nvPicPr>
        <p:blipFill>
          <a:blip r:embed="rId5">
            <a:alphaModFix/>
          </a:blip>
          <a:stretch>
            <a:fillRect/>
          </a:stretch>
        </p:blipFill>
        <p:spPr>
          <a:xfrm>
            <a:off x="1685825" y="3715375"/>
            <a:ext cx="2461572" cy="1366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52" name="Shape 152"/>
        <p:cNvGrpSpPr/>
        <p:nvPr/>
      </p:nvGrpSpPr>
      <p:grpSpPr>
        <a:xfrm>
          <a:off x="0" y="0"/>
          <a:ext cx="0" cy="0"/>
          <a:chOff x="0" y="0"/>
          <a:chExt cx="0" cy="0"/>
        </a:xfrm>
      </p:grpSpPr>
      <p:sp>
        <p:nvSpPr>
          <p:cNvPr id="153" name="Google Shape;153;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a:latin typeface="Comic Sans MS"/>
                <a:ea typeface="Comic Sans MS"/>
                <a:cs typeface="Comic Sans MS"/>
                <a:sym typeface="Comic Sans MS"/>
              </a:rPr>
              <a:t>Timetable-Writing Gp- Miss Bedding</a:t>
            </a:r>
            <a:endParaRPr b="1">
              <a:latin typeface="Comic Sans MS"/>
              <a:ea typeface="Comic Sans MS"/>
              <a:cs typeface="Comic Sans MS"/>
              <a:sym typeface="Comic Sans MS"/>
            </a:endParaRPr>
          </a:p>
          <a:p>
            <a:pPr indent="-388620" lvl="0" marL="457200" rtl="0" algn="ctr">
              <a:spcBef>
                <a:spcPts val="0"/>
              </a:spcBef>
              <a:spcAft>
                <a:spcPts val="0"/>
              </a:spcAft>
              <a:buSzPct val="100000"/>
              <a:buFont typeface="Comic Sans MS"/>
              <a:buChar char="-"/>
            </a:pPr>
            <a:r>
              <a:t/>
            </a:r>
            <a:endParaRPr b="1">
              <a:latin typeface="Comic Sans MS"/>
              <a:ea typeface="Comic Sans MS"/>
              <a:cs typeface="Comic Sans MS"/>
              <a:sym typeface="Comic Sans MS"/>
            </a:endParaRPr>
          </a:p>
          <a:p>
            <a:pPr indent="0" lvl="0" marL="0" rtl="0" algn="ctr">
              <a:spcBef>
                <a:spcPts val="0"/>
              </a:spcBef>
              <a:spcAft>
                <a:spcPts val="0"/>
              </a:spcAft>
              <a:buNone/>
            </a:pPr>
            <a:r>
              <a:t/>
            </a:r>
            <a:endParaRPr b="1">
              <a:latin typeface="Comic Sans MS"/>
              <a:ea typeface="Comic Sans MS"/>
              <a:cs typeface="Comic Sans MS"/>
              <a:sym typeface="Comic Sans MS"/>
            </a:endParaRPr>
          </a:p>
        </p:txBody>
      </p:sp>
      <p:pic>
        <p:nvPicPr>
          <p:cNvPr id="154" name="Google Shape;154;p25"/>
          <p:cNvPicPr preferRelativeResize="0"/>
          <p:nvPr/>
        </p:nvPicPr>
        <p:blipFill>
          <a:blip r:embed="rId3">
            <a:alphaModFix/>
          </a:blip>
          <a:stretch>
            <a:fillRect/>
          </a:stretch>
        </p:blipFill>
        <p:spPr>
          <a:xfrm>
            <a:off x="7795970" y="2595312"/>
            <a:ext cx="958175" cy="1062325"/>
          </a:xfrm>
          <a:prstGeom prst="rect">
            <a:avLst/>
          </a:prstGeom>
          <a:noFill/>
          <a:ln>
            <a:noFill/>
          </a:ln>
        </p:spPr>
      </p:pic>
      <p:sp>
        <p:nvSpPr>
          <p:cNvPr id="155" name="Google Shape;155;p25"/>
          <p:cNvSpPr txBox="1"/>
          <p:nvPr/>
        </p:nvSpPr>
        <p:spPr>
          <a:xfrm>
            <a:off x="1053658" y="1937324"/>
            <a:ext cx="7276200" cy="5541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t/>
            </a:r>
            <a:endParaRPr b="1" sz="2400">
              <a:solidFill>
                <a:srgbClr val="FF0000"/>
              </a:solidFill>
              <a:latin typeface="Comic Sans MS"/>
              <a:ea typeface="Comic Sans MS"/>
              <a:cs typeface="Comic Sans MS"/>
              <a:sym typeface="Comic Sans MS"/>
            </a:endParaRPr>
          </a:p>
        </p:txBody>
      </p:sp>
      <p:pic>
        <p:nvPicPr>
          <p:cNvPr id="156" name="Google Shape;156;p25"/>
          <p:cNvPicPr preferRelativeResize="0"/>
          <p:nvPr/>
        </p:nvPicPr>
        <p:blipFill>
          <a:blip r:embed="rId4">
            <a:alphaModFix/>
          </a:blip>
          <a:stretch>
            <a:fillRect/>
          </a:stretch>
        </p:blipFill>
        <p:spPr>
          <a:xfrm>
            <a:off x="7517813" y="190513"/>
            <a:ext cx="1514475" cy="1590675"/>
          </a:xfrm>
          <a:prstGeom prst="rect">
            <a:avLst/>
          </a:prstGeom>
          <a:noFill/>
          <a:ln>
            <a:noFill/>
          </a:ln>
        </p:spPr>
      </p:pic>
      <p:sp>
        <p:nvSpPr>
          <p:cNvPr id="157" name="Google Shape;157;p25"/>
          <p:cNvSpPr/>
          <p:nvPr/>
        </p:nvSpPr>
        <p:spPr>
          <a:xfrm>
            <a:off x="8288700" y="4471750"/>
            <a:ext cx="587100" cy="315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5"/>
          <p:cNvSpPr/>
          <p:nvPr/>
        </p:nvSpPr>
        <p:spPr>
          <a:xfrm>
            <a:off x="8262450" y="4471738"/>
            <a:ext cx="639600" cy="315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59" name="Google Shape;159;p25"/>
          <p:cNvPicPr preferRelativeResize="0"/>
          <p:nvPr/>
        </p:nvPicPr>
        <p:blipFill>
          <a:blip r:embed="rId5">
            <a:alphaModFix/>
          </a:blip>
          <a:stretch>
            <a:fillRect/>
          </a:stretch>
        </p:blipFill>
        <p:spPr>
          <a:xfrm>
            <a:off x="239250" y="964726"/>
            <a:ext cx="6938050" cy="3677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63" name="Shape 163"/>
        <p:cNvGrpSpPr/>
        <p:nvPr/>
      </p:nvGrpSpPr>
      <p:grpSpPr>
        <a:xfrm>
          <a:off x="0" y="0"/>
          <a:ext cx="0" cy="0"/>
          <a:chOff x="0" y="0"/>
          <a:chExt cx="0" cy="0"/>
        </a:xfrm>
      </p:grpSpPr>
      <p:sp>
        <p:nvSpPr>
          <p:cNvPr id="164" name="Google Shape;164;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a:latin typeface="Comic Sans MS"/>
                <a:ea typeface="Comic Sans MS"/>
                <a:cs typeface="Comic Sans MS"/>
                <a:sym typeface="Comic Sans MS"/>
              </a:rPr>
              <a:t>Please do come to us if you have any questions or concerns at all.</a:t>
            </a:r>
            <a:endParaRPr b="1">
              <a:latin typeface="Comic Sans MS"/>
              <a:ea typeface="Comic Sans MS"/>
              <a:cs typeface="Comic Sans MS"/>
              <a:sym typeface="Comic Sans MS"/>
            </a:endParaRPr>
          </a:p>
          <a:p>
            <a:pPr indent="0" lvl="0" marL="0" rtl="0" algn="ctr">
              <a:spcBef>
                <a:spcPts val="0"/>
              </a:spcBef>
              <a:spcAft>
                <a:spcPts val="0"/>
              </a:spcAft>
              <a:buNone/>
            </a:pPr>
            <a:r>
              <a:t/>
            </a:r>
            <a:endParaRPr b="1">
              <a:latin typeface="Comic Sans MS"/>
              <a:ea typeface="Comic Sans MS"/>
              <a:cs typeface="Comic Sans MS"/>
              <a:sym typeface="Comic Sans MS"/>
            </a:endParaRPr>
          </a:p>
          <a:p>
            <a:pPr indent="0" lvl="0" marL="0" rtl="0" algn="ctr">
              <a:spcBef>
                <a:spcPts val="0"/>
              </a:spcBef>
              <a:spcAft>
                <a:spcPts val="0"/>
              </a:spcAft>
              <a:buNone/>
            </a:pPr>
            <a:r>
              <a:rPr b="1" lang="en-GB">
                <a:latin typeface="Comic Sans MS"/>
                <a:ea typeface="Comic Sans MS"/>
                <a:cs typeface="Comic Sans MS"/>
                <a:sym typeface="Comic Sans MS"/>
              </a:rPr>
              <a:t>We do ask that you try not to catch us in the morning, as it is </a:t>
            </a:r>
            <a:r>
              <a:rPr b="1" lang="en-GB">
                <a:latin typeface="Comic Sans MS"/>
                <a:ea typeface="Comic Sans MS"/>
                <a:cs typeface="Comic Sans MS"/>
                <a:sym typeface="Comic Sans MS"/>
              </a:rPr>
              <a:t>obviously</a:t>
            </a:r>
            <a:r>
              <a:rPr b="1" lang="en-GB">
                <a:latin typeface="Comic Sans MS"/>
                <a:ea typeface="Comic Sans MS"/>
                <a:cs typeface="Comic Sans MS"/>
                <a:sym typeface="Comic Sans MS"/>
              </a:rPr>
              <a:t> very busy (If it is urgent, we will of course make the time). We will be happy to make an appointment with you after school, or you can email the office, who will always forward it on to us. We are here to support you and our main priority is that your child is happy at school.</a:t>
            </a:r>
            <a:endParaRPr b="1">
              <a:latin typeface="Comic Sans MS"/>
              <a:ea typeface="Comic Sans MS"/>
              <a:cs typeface="Comic Sans MS"/>
              <a:sym typeface="Comic Sans MS"/>
            </a:endParaRPr>
          </a:p>
        </p:txBody>
      </p:sp>
      <p:pic>
        <p:nvPicPr>
          <p:cNvPr id="165" name="Google Shape;165;p26"/>
          <p:cNvPicPr preferRelativeResize="0"/>
          <p:nvPr/>
        </p:nvPicPr>
        <p:blipFill>
          <a:blip r:embed="rId3">
            <a:alphaModFix/>
          </a:blip>
          <a:stretch>
            <a:fillRect/>
          </a:stretch>
        </p:blipFill>
        <p:spPr>
          <a:xfrm>
            <a:off x="-5" y="3946325"/>
            <a:ext cx="958175" cy="1062325"/>
          </a:xfrm>
          <a:prstGeom prst="rect">
            <a:avLst/>
          </a:prstGeom>
          <a:noFill/>
          <a:ln>
            <a:noFill/>
          </a:ln>
        </p:spPr>
      </p:pic>
      <p:sp>
        <p:nvSpPr>
          <p:cNvPr id="166" name="Google Shape;166;p26"/>
          <p:cNvSpPr txBox="1"/>
          <p:nvPr/>
        </p:nvSpPr>
        <p:spPr>
          <a:xfrm>
            <a:off x="1053658" y="1937324"/>
            <a:ext cx="7276200" cy="5541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t/>
            </a:r>
            <a:endParaRPr b="1" sz="2400">
              <a:solidFill>
                <a:srgbClr val="FF0000"/>
              </a:solidFill>
              <a:latin typeface="Comic Sans MS"/>
              <a:ea typeface="Comic Sans MS"/>
              <a:cs typeface="Comic Sans MS"/>
              <a:sym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70" name="Shape 170"/>
        <p:cNvGrpSpPr/>
        <p:nvPr/>
      </p:nvGrpSpPr>
      <p:grpSpPr>
        <a:xfrm>
          <a:off x="0" y="0"/>
          <a:ext cx="0" cy="0"/>
          <a:chOff x="0" y="0"/>
          <a:chExt cx="0" cy="0"/>
        </a:xfrm>
      </p:grpSpPr>
      <p:sp>
        <p:nvSpPr>
          <p:cNvPr id="171" name="Google Shape;171;p27"/>
          <p:cNvSpPr txBox="1"/>
          <p:nvPr>
            <p:ph type="title"/>
          </p:nvPr>
        </p:nvSpPr>
        <p:spPr>
          <a:xfrm>
            <a:off x="311700" y="180950"/>
            <a:ext cx="8520600" cy="5832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chemeClr val="dk1"/>
              </a:buClr>
              <a:buSzPct val="39285"/>
              <a:buFont typeface="Arial"/>
              <a:buNone/>
            </a:pPr>
            <a:r>
              <a:rPr b="1" lang="en-GB">
                <a:latin typeface="Comic Sans MS"/>
                <a:ea typeface="Comic Sans MS"/>
                <a:cs typeface="Comic Sans MS"/>
                <a:sym typeface="Comic Sans MS"/>
              </a:rPr>
              <a:t>Examples of </a:t>
            </a:r>
            <a:r>
              <a:rPr b="1" lang="en-GB">
                <a:latin typeface="Comic Sans MS"/>
                <a:ea typeface="Comic Sans MS"/>
                <a:cs typeface="Comic Sans MS"/>
                <a:sym typeface="Comic Sans MS"/>
              </a:rPr>
              <a:t>children</a:t>
            </a:r>
            <a:r>
              <a:rPr b="1" lang="en-GB">
                <a:latin typeface="Comic Sans MS"/>
                <a:ea typeface="Comic Sans MS"/>
                <a:cs typeface="Comic Sans MS"/>
                <a:sym typeface="Comic Sans MS"/>
              </a:rPr>
              <a:t>’s work</a:t>
            </a:r>
            <a:endParaRPr b="1">
              <a:latin typeface="Comic Sans MS"/>
              <a:ea typeface="Comic Sans MS"/>
              <a:cs typeface="Comic Sans MS"/>
              <a:sym typeface="Comic Sans MS"/>
            </a:endParaRPr>
          </a:p>
          <a:p>
            <a:pPr indent="0" lvl="0" marL="0" rtl="0" algn="l">
              <a:spcBef>
                <a:spcPts val="0"/>
              </a:spcBef>
              <a:spcAft>
                <a:spcPts val="0"/>
              </a:spcAft>
              <a:buNone/>
            </a:pPr>
            <a:r>
              <a:t/>
            </a:r>
            <a:endParaRPr/>
          </a:p>
        </p:txBody>
      </p:sp>
      <p:pic>
        <p:nvPicPr>
          <p:cNvPr id="172" name="Google Shape;172;p27"/>
          <p:cNvPicPr preferRelativeResize="0"/>
          <p:nvPr/>
        </p:nvPicPr>
        <p:blipFill>
          <a:blip r:embed="rId3">
            <a:alphaModFix/>
          </a:blip>
          <a:stretch>
            <a:fillRect/>
          </a:stretch>
        </p:blipFill>
        <p:spPr>
          <a:xfrm rot="-10541904">
            <a:off x="4206193" y="1194551"/>
            <a:ext cx="4829865" cy="3059624"/>
          </a:xfrm>
          <a:prstGeom prst="rect">
            <a:avLst/>
          </a:prstGeom>
          <a:noFill/>
          <a:ln>
            <a:noFill/>
          </a:ln>
        </p:spPr>
      </p:pic>
      <p:pic>
        <p:nvPicPr>
          <p:cNvPr id="173" name="Google Shape;173;p27"/>
          <p:cNvPicPr preferRelativeResize="0"/>
          <p:nvPr/>
        </p:nvPicPr>
        <p:blipFill>
          <a:blip r:embed="rId4">
            <a:alphaModFix/>
          </a:blip>
          <a:stretch>
            <a:fillRect/>
          </a:stretch>
        </p:blipFill>
        <p:spPr>
          <a:xfrm rot="10270485">
            <a:off x="273659" y="1041436"/>
            <a:ext cx="3836901" cy="2877657"/>
          </a:xfrm>
          <a:prstGeom prst="rect">
            <a:avLst/>
          </a:prstGeom>
          <a:noFill/>
          <a:ln>
            <a:noFill/>
          </a:ln>
        </p:spPr>
      </p:pic>
      <p:pic>
        <p:nvPicPr>
          <p:cNvPr id="174" name="Google Shape;174;p27"/>
          <p:cNvPicPr preferRelativeResize="0"/>
          <p:nvPr/>
        </p:nvPicPr>
        <p:blipFill>
          <a:blip r:embed="rId5">
            <a:alphaModFix/>
          </a:blip>
          <a:stretch>
            <a:fillRect/>
          </a:stretch>
        </p:blipFill>
        <p:spPr>
          <a:xfrm>
            <a:off x="3714324" y="3586875"/>
            <a:ext cx="1504625" cy="16681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78" name="Shape 178"/>
        <p:cNvGrpSpPr/>
        <p:nvPr/>
      </p:nvGrpSpPr>
      <p:grpSpPr>
        <a:xfrm>
          <a:off x="0" y="0"/>
          <a:ext cx="0" cy="0"/>
          <a:chOff x="0" y="0"/>
          <a:chExt cx="0" cy="0"/>
        </a:xfrm>
      </p:grpSpPr>
      <p:sp>
        <p:nvSpPr>
          <p:cNvPr id="179" name="Google Shape;179;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t/>
            </a:r>
            <a:endParaRPr b="1">
              <a:latin typeface="Comic Sans MS"/>
              <a:ea typeface="Comic Sans MS"/>
              <a:cs typeface="Comic Sans MS"/>
              <a:sym typeface="Comic Sans MS"/>
            </a:endParaRPr>
          </a:p>
          <a:p>
            <a:pPr indent="0" lvl="0" marL="0" rtl="0" algn="l">
              <a:spcBef>
                <a:spcPts val="0"/>
              </a:spcBef>
              <a:spcAft>
                <a:spcPts val="0"/>
              </a:spcAft>
              <a:buNone/>
            </a:pPr>
            <a:r>
              <a:t/>
            </a:r>
            <a:endParaRPr/>
          </a:p>
        </p:txBody>
      </p:sp>
      <p:pic>
        <p:nvPicPr>
          <p:cNvPr id="180" name="Google Shape;180;p28"/>
          <p:cNvPicPr preferRelativeResize="0"/>
          <p:nvPr/>
        </p:nvPicPr>
        <p:blipFill>
          <a:blip r:embed="rId3">
            <a:alphaModFix/>
          </a:blip>
          <a:stretch>
            <a:fillRect/>
          </a:stretch>
        </p:blipFill>
        <p:spPr>
          <a:xfrm rot="9051738">
            <a:off x="222398" y="282968"/>
            <a:ext cx="5137980" cy="3853489"/>
          </a:xfrm>
          <a:prstGeom prst="rect">
            <a:avLst/>
          </a:prstGeom>
          <a:noFill/>
          <a:ln>
            <a:noFill/>
          </a:ln>
        </p:spPr>
      </p:pic>
      <p:pic>
        <p:nvPicPr>
          <p:cNvPr id="181" name="Google Shape;181;p28"/>
          <p:cNvPicPr preferRelativeResize="0"/>
          <p:nvPr/>
        </p:nvPicPr>
        <p:blipFill>
          <a:blip r:embed="rId4">
            <a:alphaModFix/>
          </a:blip>
          <a:stretch>
            <a:fillRect/>
          </a:stretch>
        </p:blipFill>
        <p:spPr>
          <a:xfrm rot="746305">
            <a:off x="5174913" y="199050"/>
            <a:ext cx="3857624" cy="51434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00"/>
        </a:solidFill>
      </p:bgPr>
    </p:bg>
    <p:spTree>
      <p:nvGrpSpPr>
        <p:cNvPr id="185" name="Shape 185"/>
        <p:cNvGrpSpPr/>
        <p:nvPr/>
      </p:nvGrpSpPr>
      <p:grpSpPr>
        <a:xfrm>
          <a:off x="0" y="0"/>
          <a:ext cx="0" cy="0"/>
          <a:chOff x="0" y="0"/>
          <a:chExt cx="0" cy="0"/>
        </a:xfrm>
      </p:grpSpPr>
      <p:sp>
        <p:nvSpPr>
          <p:cNvPr id="186" name="Google Shape;186;p29"/>
          <p:cNvSpPr txBox="1"/>
          <p:nvPr>
            <p:ph type="title"/>
          </p:nvPr>
        </p:nvSpPr>
        <p:spPr>
          <a:xfrm>
            <a:off x="311700" y="445025"/>
            <a:ext cx="8520600" cy="5727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t/>
            </a:r>
            <a:endParaRPr b="1">
              <a:latin typeface="Comic Sans MS"/>
              <a:ea typeface="Comic Sans MS"/>
              <a:cs typeface="Comic Sans MS"/>
              <a:sym typeface="Comic Sans MS"/>
            </a:endParaRPr>
          </a:p>
          <a:p>
            <a:pPr indent="0" lvl="0" marL="0" rtl="0" algn="ctr">
              <a:spcBef>
                <a:spcPts val="0"/>
              </a:spcBef>
              <a:spcAft>
                <a:spcPts val="0"/>
              </a:spcAft>
              <a:buNone/>
            </a:pPr>
            <a:r>
              <a:rPr b="1" lang="en-GB" sz="4688" u="sng">
                <a:latin typeface="Comic Sans MS"/>
                <a:ea typeface="Comic Sans MS"/>
                <a:cs typeface="Comic Sans MS"/>
                <a:sym typeface="Comic Sans MS"/>
              </a:rPr>
              <a:t>Any questions?</a:t>
            </a:r>
            <a:endParaRPr b="1" sz="4688" u="sng">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