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79" r:id="rId5"/>
    <p:sldId id="257" r:id="rId6"/>
    <p:sldId id="269" r:id="rId7"/>
    <p:sldId id="294" r:id="rId8"/>
    <p:sldId id="292" r:id="rId9"/>
    <p:sldId id="286" r:id="rId10"/>
    <p:sldId id="288" r:id="rId11"/>
    <p:sldId id="293" r:id="rId12"/>
    <p:sldId id="295" r:id="rId13"/>
    <p:sldId id="296" r:id="rId14"/>
    <p:sldId id="298" r:id="rId15"/>
    <p:sldId id="282" r:id="rId16"/>
    <p:sldId id="285" r:id="rId17"/>
    <p:sldId id="297" r:id="rId18"/>
    <p:sldId id="290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85" d="100"/>
          <a:sy n="85" d="100"/>
        </p:scale>
        <p:origin x="590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5" d="100"/>
          <a:sy n="95" d="100"/>
        </p:scale>
        <p:origin x="3582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BE2AAA-2CC7-4F9C-A8C6-8B9F2A3E9EF0}" type="datetimeFigureOut">
              <a:rPr lang="en-US" smtClean="0"/>
              <a:pPr/>
              <a:t>9/27/2024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0AD62A-9EE1-43E3-A7E5-D268F71DF3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82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37ADBA-1AC7-4CD6-8AFF-4E8087BA5487}" type="datetimeFigureOut">
              <a:rPr lang="en-US" smtClean="0"/>
              <a:pPr/>
              <a:t>9/27/2024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34C2EF-8A97-4DAF-B099-E567883644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09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" r="323" b="422"/>
          <a:stretch/>
        </p:blipFill>
        <p:spPr>
          <a:xfrm>
            <a:off x="1524" y="1"/>
            <a:ext cx="12188952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533400"/>
            <a:ext cx="8458200" cy="1828800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2438400"/>
            <a:ext cx="7086600" cy="914400"/>
          </a:xfrm>
        </p:spPr>
        <p:txBody>
          <a:bodyPr>
            <a:normAutofit/>
          </a:bodyPr>
          <a:lstStyle>
            <a:lvl1pPr marL="0" indent="0" algn="l">
              <a:spcBef>
                <a:spcPts val="1200"/>
              </a:spcBef>
              <a:buNone/>
              <a:defRPr sz="240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445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pPr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73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" t="422"/>
          <a:stretch/>
        </p:blipFill>
        <p:spPr>
          <a:xfrm>
            <a:off x="0" y="0"/>
            <a:ext cx="12188952" cy="685717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2800" y="533400"/>
            <a:ext cx="7315200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2800" y="2438400"/>
            <a:ext cx="5486400" cy="9144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4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950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825625"/>
            <a:ext cx="438912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825625"/>
            <a:ext cx="438912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pPr/>
              <a:t>9/27/2024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30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0" y="2624666"/>
            <a:ext cx="4389120" cy="267546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624666"/>
            <a:ext cx="4389120" cy="267546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pPr/>
              <a:t>9/27/2024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08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pPr/>
              <a:t>9/27/2024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02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pPr/>
              <a:t>9/27/2024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07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0" y="1828800"/>
            <a:ext cx="5943600" cy="3476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3999" y="1828800"/>
            <a:ext cx="2926080" cy="3476625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pPr/>
              <a:t>9/27/2024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35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10400" y="2245995"/>
            <a:ext cx="3657600" cy="219456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pPr/>
              <a:t>9/27/2024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reeform 5"/>
          <p:cNvSpPr>
            <a:spLocks/>
          </p:cNvSpPr>
          <p:nvPr/>
        </p:nvSpPr>
        <p:spPr bwMode="gray">
          <a:xfrm>
            <a:off x="804333" y="1695450"/>
            <a:ext cx="5596467" cy="3295650"/>
          </a:xfrm>
          <a:custGeom>
            <a:avLst/>
            <a:gdLst>
              <a:gd name="T0" fmla="*/ 1279 w 1347"/>
              <a:gd name="T1" fmla="*/ 919 h 986"/>
              <a:gd name="T2" fmla="*/ 65 w 1347"/>
              <a:gd name="T3" fmla="*/ 919 h 986"/>
              <a:gd name="T4" fmla="*/ 65 w 1347"/>
              <a:gd name="T5" fmla="*/ 64 h 986"/>
              <a:gd name="T6" fmla="*/ 1279 w 1347"/>
              <a:gd name="T7" fmla="*/ 64 h 986"/>
              <a:gd name="T8" fmla="*/ 1279 w 1347"/>
              <a:gd name="T9" fmla="*/ 919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7" h="986">
                <a:moveTo>
                  <a:pt x="1279" y="919"/>
                </a:moveTo>
                <a:cubicBezTo>
                  <a:pt x="1211" y="986"/>
                  <a:pt x="121" y="974"/>
                  <a:pt x="65" y="919"/>
                </a:cubicBezTo>
                <a:cubicBezTo>
                  <a:pt x="9" y="863"/>
                  <a:pt x="0" y="128"/>
                  <a:pt x="65" y="64"/>
                </a:cubicBezTo>
                <a:cubicBezTo>
                  <a:pt x="130" y="0"/>
                  <a:pt x="1217" y="3"/>
                  <a:pt x="1279" y="64"/>
                </a:cubicBezTo>
                <a:cubicBezTo>
                  <a:pt x="1341" y="125"/>
                  <a:pt x="1347" y="852"/>
                  <a:pt x="1279" y="9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idx="1"/>
          </p:nvPr>
        </p:nvSpPr>
        <p:spPr>
          <a:xfrm>
            <a:off x="1006022" y="1874520"/>
            <a:ext cx="5193089" cy="2937510"/>
          </a:xfrm>
          <a:custGeom>
            <a:avLst/>
            <a:gdLst>
              <a:gd name="connsiteX0" fmla="*/ 2531359 w 5066932"/>
              <a:gd name="connsiteY0" fmla="*/ 21 h 2945784"/>
              <a:gd name="connsiteX1" fmla="*/ 4878015 w 5066932"/>
              <a:gd name="connsiteY1" fmla="*/ 145719 h 2945784"/>
              <a:gd name="connsiteX2" fmla="*/ 4878015 w 5066932"/>
              <a:gd name="connsiteY2" fmla="*/ 2803241 h 2945784"/>
              <a:gd name="connsiteX3" fmla="*/ 175988 w 5066932"/>
              <a:gd name="connsiteY3" fmla="*/ 2803241 h 2945784"/>
              <a:gd name="connsiteX4" fmla="*/ 175988 w 5066932"/>
              <a:gd name="connsiteY4" fmla="*/ 145719 h 2945784"/>
              <a:gd name="connsiteX5" fmla="*/ 2531359 w 5066932"/>
              <a:gd name="connsiteY5" fmla="*/ 21 h 2945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66932" h="2945784">
                <a:moveTo>
                  <a:pt x="2531359" y="21"/>
                </a:moveTo>
                <a:cubicBezTo>
                  <a:pt x="3645379" y="1187"/>
                  <a:pt x="4757946" y="50918"/>
                  <a:pt x="4878015" y="145719"/>
                </a:cubicBezTo>
                <a:cubicBezTo>
                  <a:pt x="5118151" y="335320"/>
                  <a:pt x="5141390" y="2594991"/>
                  <a:pt x="4878015" y="2803241"/>
                </a:cubicBezTo>
                <a:cubicBezTo>
                  <a:pt x="4614639" y="3011491"/>
                  <a:pt x="392886" y="2974193"/>
                  <a:pt x="175988" y="2803241"/>
                </a:cubicBezTo>
                <a:cubicBezTo>
                  <a:pt x="-40909" y="2629181"/>
                  <a:pt x="-75768" y="344644"/>
                  <a:pt x="175988" y="145719"/>
                </a:cubicBezTo>
                <a:cubicBezTo>
                  <a:pt x="301866" y="46256"/>
                  <a:pt x="1417339" y="-1144"/>
                  <a:pt x="2531359" y="21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5131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7" name="Freeform 5"/>
          <p:cNvSpPr>
            <a:spLocks/>
          </p:cNvSpPr>
          <p:nvPr/>
        </p:nvSpPr>
        <p:spPr bwMode="gray">
          <a:xfrm>
            <a:off x="762000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992435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Freeform 5"/>
          <p:cNvSpPr>
            <a:spLocks/>
          </p:cNvSpPr>
          <p:nvPr/>
        </p:nvSpPr>
        <p:spPr bwMode="gray">
          <a:xfrm>
            <a:off x="5300133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5"/>
          </p:nvPr>
        </p:nvSpPr>
        <p:spPr>
          <a:xfrm>
            <a:off x="5530568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028581" y="5305425"/>
            <a:ext cx="3566160" cy="109728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5566714" y="5305425"/>
            <a:ext cx="3566160" cy="109728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3777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7" name="Freeform 5"/>
          <p:cNvSpPr>
            <a:spLocks/>
          </p:cNvSpPr>
          <p:nvPr/>
        </p:nvSpPr>
        <p:spPr bwMode="gray">
          <a:xfrm>
            <a:off x="762000" y="933449"/>
            <a:ext cx="53340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991888" y="1113022"/>
            <a:ext cx="4874224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Freeform 5"/>
          <p:cNvSpPr>
            <a:spLocks/>
          </p:cNvSpPr>
          <p:nvPr/>
        </p:nvSpPr>
        <p:spPr bwMode="gray">
          <a:xfrm>
            <a:off x="6323873" y="967316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5"/>
          </p:nvPr>
        </p:nvSpPr>
        <p:spPr>
          <a:xfrm>
            <a:off x="6506025" y="1109743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028581" y="5919255"/>
            <a:ext cx="8104082" cy="49742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Freeform 5"/>
          <p:cNvSpPr>
            <a:spLocks/>
          </p:cNvSpPr>
          <p:nvPr/>
        </p:nvSpPr>
        <p:spPr bwMode="gray">
          <a:xfrm>
            <a:off x="6323873" y="3060954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506025" y="3203381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580" y="5305424"/>
            <a:ext cx="8104083" cy="579921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779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v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" y="283"/>
            <a:ext cx="12188952" cy="6859715"/>
          </a:xfrm>
          <a:prstGeom prst="rect">
            <a:avLst/>
          </a:prstGeom>
        </p:spPr>
      </p:pic>
      <p:sp>
        <p:nvSpPr>
          <p:cNvPr id="8" name="Freeform 5"/>
          <p:cNvSpPr>
            <a:spLocks/>
          </p:cNvSpPr>
          <p:nvPr/>
        </p:nvSpPr>
        <p:spPr bwMode="gray">
          <a:xfrm>
            <a:off x="4182533" y="265044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4424435" y="436315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0" name="Freeform 5"/>
          <p:cNvSpPr>
            <a:spLocks/>
          </p:cNvSpPr>
          <p:nvPr/>
        </p:nvSpPr>
        <p:spPr bwMode="gray">
          <a:xfrm>
            <a:off x="816188" y="384723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5"/>
          </p:nvPr>
        </p:nvSpPr>
        <p:spPr>
          <a:xfrm>
            <a:off x="1013022" y="538232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Freeform 5"/>
          <p:cNvSpPr>
            <a:spLocks/>
          </p:cNvSpPr>
          <p:nvPr/>
        </p:nvSpPr>
        <p:spPr bwMode="gray">
          <a:xfrm>
            <a:off x="816188" y="2478361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1013022" y="2631870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Freeform 5"/>
          <p:cNvSpPr>
            <a:spLocks/>
          </p:cNvSpPr>
          <p:nvPr/>
        </p:nvSpPr>
        <p:spPr bwMode="gray">
          <a:xfrm>
            <a:off x="816188" y="4571999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7"/>
          </p:nvPr>
        </p:nvSpPr>
        <p:spPr>
          <a:xfrm>
            <a:off x="1013022" y="4725508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Freeform 5"/>
          <p:cNvSpPr>
            <a:spLocks/>
          </p:cNvSpPr>
          <p:nvPr/>
        </p:nvSpPr>
        <p:spPr bwMode="gray">
          <a:xfrm>
            <a:off x="4182533" y="3448511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4424435" y="3619782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86467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pPr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26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365125"/>
            <a:ext cx="1828799" cy="4940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365125"/>
            <a:ext cx="6858000" cy="4940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pPr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24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" t="511" r="525" b="2999"/>
          <a:stretch/>
        </p:blipFill>
        <p:spPr>
          <a:xfrm>
            <a:off x="0" y="0"/>
            <a:ext cx="12188826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9829800" cy="10826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800"/>
            <a:ext cx="91440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416675"/>
            <a:ext cx="1371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7FC8593D-7C47-471E-A8DF-97AC4FFD13F5}" type="datetimeFigureOut">
              <a:rPr lang="en-US" smtClean="0"/>
              <a:pPr/>
              <a:t>9/27/2024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09800" y="6416675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838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289D71E3-7D81-4C24-B9D8-6B108755C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5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2" r:id="rId11"/>
    <p:sldLayoutId id="2147483661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honicsplay.com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0" y="762000"/>
            <a:ext cx="7315200" cy="1828800"/>
          </a:xfrm>
        </p:spPr>
        <p:txBody>
          <a:bodyPr>
            <a:normAutofit/>
          </a:bodyPr>
          <a:lstStyle/>
          <a:p>
            <a:r>
              <a:rPr lang="en-US" sz="66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erlin Sans FB" pitchFamily="34" charset="0"/>
              </a:rPr>
              <a:t>Welcome to Year 1 </a:t>
            </a:r>
          </a:p>
        </p:txBody>
      </p:sp>
    </p:spTree>
    <p:extLst>
      <p:ext uri="{BB962C8B-B14F-4D97-AF65-F5344CB8AC3E}">
        <p14:creationId xmlns:p14="http://schemas.microsoft.com/office/powerpoint/2010/main" val="957390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533400"/>
            <a:ext cx="8458200" cy="914400"/>
          </a:xfrm>
        </p:spPr>
        <p:txBody>
          <a:bodyPr>
            <a:normAutofit/>
          </a:bodyPr>
          <a:lstStyle/>
          <a:p>
            <a:r>
              <a:rPr lang="en-US" sz="54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erlin Sans FB" pitchFamily="34" charset="0"/>
              </a:rPr>
              <a:t>The Year 1 team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600200"/>
            <a:ext cx="9220200" cy="3200400"/>
          </a:xfrm>
        </p:spPr>
        <p:txBody>
          <a:bodyPr>
            <a:normAutofit fontScale="85000" lnSpcReduction="20000"/>
          </a:bodyPr>
          <a:lstStyle/>
          <a:p>
            <a:r>
              <a:rPr lang="en-GB" sz="4400" dirty="0">
                <a:latin typeface="Berlin Sans FB" panose="020E0602020502020306" pitchFamily="34" charset="0"/>
                <a:ea typeface="PMingLiU-ExtB" pitchFamily="18" charset="-120"/>
              </a:rPr>
              <a:t>1SA – Mrs Aram, Mrs S, and Ms </a:t>
            </a:r>
            <a:r>
              <a:rPr lang="en-GB" sz="4400" dirty="0" err="1">
                <a:latin typeface="Berlin Sans FB" panose="020E0602020502020306" pitchFamily="34" charset="0"/>
                <a:ea typeface="PMingLiU-ExtB" pitchFamily="18" charset="-120"/>
              </a:rPr>
              <a:t>Cowley</a:t>
            </a:r>
            <a:endParaRPr lang="en-GB" sz="4400" dirty="0">
              <a:latin typeface="Berlin Sans FB" pitchFamily="34" charset="0"/>
              <a:ea typeface="PMingLiU-ExtB" pitchFamily="18" charset="-120"/>
            </a:endParaRPr>
          </a:p>
          <a:p>
            <a:r>
              <a:rPr lang="en-GB" sz="4400" dirty="0">
                <a:latin typeface="Berlin Sans FB" pitchFamily="34" charset="0"/>
                <a:ea typeface="PMingLiU-ExtB" pitchFamily="18" charset="-120"/>
              </a:rPr>
              <a:t>1CK – Ms </a:t>
            </a:r>
            <a:r>
              <a:rPr lang="en-GB" sz="4400" dirty="0" err="1">
                <a:latin typeface="Berlin Sans FB" panose="020E0602020502020306" pitchFamily="34" charset="0"/>
                <a:ea typeface="PMingLiU-ExtB" pitchFamily="18" charset="-120"/>
              </a:rPr>
              <a:t>Kurucz</a:t>
            </a:r>
            <a:r>
              <a:rPr lang="en-GB" sz="4400" dirty="0">
                <a:latin typeface="Berlin Sans FB" panose="020E0602020502020306" pitchFamily="34" charset="0"/>
                <a:ea typeface="PMingLiU-ExtB" pitchFamily="18" charset="-120"/>
              </a:rPr>
              <a:t> and Mrs Smith </a:t>
            </a:r>
          </a:p>
          <a:p>
            <a:endParaRPr lang="en-GB" sz="4400" dirty="0">
              <a:latin typeface="Berlin Sans FB" panose="020E0602020502020306" pitchFamily="34" charset="0"/>
              <a:ea typeface="PMingLiU-ExtB" pitchFamily="18" charset="-120"/>
            </a:endParaRPr>
          </a:p>
          <a:p>
            <a:r>
              <a:rPr lang="en-US" sz="4400" dirty="0">
                <a:latin typeface="Berlin Sans FB" panose="020E0602020502020306" pitchFamily="34" charset="0"/>
                <a:ea typeface="Overlock"/>
                <a:cs typeface="Overlock"/>
                <a:sym typeface="Overlock"/>
              </a:rPr>
              <a:t>Miss </a:t>
            </a:r>
            <a:r>
              <a:rPr lang="en-US" sz="4400" dirty="0" err="1">
                <a:latin typeface="Berlin Sans FB" panose="020E0602020502020306" pitchFamily="34" charset="0"/>
                <a:ea typeface="Overlock"/>
                <a:cs typeface="Overlock"/>
                <a:sym typeface="Overlock"/>
              </a:rPr>
              <a:t>Gawman</a:t>
            </a:r>
            <a:r>
              <a:rPr lang="en-US" sz="4400" dirty="0">
                <a:latin typeface="Berlin Sans FB" panose="020E0602020502020306" pitchFamily="34" charset="0"/>
                <a:ea typeface="Overlock"/>
                <a:cs typeface="Overlock"/>
                <a:sym typeface="Overlock"/>
              </a:rPr>
              <a:t> will also be supporting across Year 1 and Year 2</a:t>
            </a:r>
          </a:p>
          <a:p>
            <a:r>
              <a:rPr lang="en-GB" sz="4400" dirty="0">
                <a:latin typeface="Berlin Sans FB" pitchFamily="34" charset="0"/>
                <a:ea typeface="PMingLiU-ExtB" pitchFamily="18" charset="-12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9804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9829800" cy="1082674"/>
          </a:xfrm>
        </p:spPr>
        <p:txBody>
          <a:bodyPr>
            <a:normAutofit/>
          </a:bodyPr>
          <a:lstStyle/>
          <a:p>
            <a:pPr algn="ctr"/>
            <a:r>
              <a:rPr lang="en-US" sz="54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erlin Sans FB" pitchFamily="34" charset="0"/>
              </a:rPr>
              <a:t>The Year 1 Day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0" y="1143000"/>
            <a:ext cx="9525000" cy="5181600"/>
          </a:xfrm>
        </p:spPr>
        <p:txBody>
          <a:bodyPr>
            <a:noAutofit/>
          </a:bodyPr>
          <a:lstStyle/>
          <a:p>
            <a:r>
              <a:rPr lang="en-US" sz="1800" dirty="0">
                <a:latin typeface="Berlin Sans FB" pitchFamily="34" charset="0"/>
              </a:rPr>
              <a:t>8.30 – Doors open – hang bags on pegs, come into the classroom for a morning activity</a:t>
            </a:r>
          </a:p>
          <a:p>
            <a:r>
              <a:rPr lang="en-US" sz="1800" dirty="0">
                <a:latin typeface="Berlin Sans FB" pitchFamily="34" charset="0"/>
              </a:rPr>
              <a:t>8.40 - Register</a:t>
            </a:r>
          </a:p>
          <a:p>
            <a:r>
              <a:rPr lang="en-US" sz="1800" dirty="0">
                <a:latin typeface="Berlin Sans FB" pitchFamily="34" charset="0"/>
              </a:rPr>
              <a:t>8.45 - Assembly</a:t>
            </a:r>
          </a:p>
          <a:p>
            <a:r>
              <a:rPr lang="en-US" sz="1800" dirty="0">
                <a:latin typeface="Berlin Sans FB" pitchFamily="34" charset="0"/>
              </a:rPr>
              <a:t>9.15– Phonics</a:t>
            </a:r>
          </a:p>
          <a:p>
            <a:r>
              <a:rPr lang="en-US" sz="1800" dirty="0">
                <a:latin typeface="Berlin Sans FB" pitchFamily="34" charset="0"/>
              </a:rPr>
              <a:t>9.45 </a:t>
            </a:r>
            <a:r>
              <a:rPr lang="en-US" sz="1800" dirty="0" err="1">
                <a:latin typeface="Berlin Sans FB" pitchFamily="34" charset="0"/>
              </a:rPr>
              <a:t>Maths</a:t>
            </a:r>
            <a:r>
              <a:rPr lang="en-US" sz="1800" dirty="0">
                <a:latin typeface="Berlin Sans FB" pitchFamily="34" charset="0"/>
              </a:rPr>
              <a:t>/ Literacy</a:t>
            </a:r>
          </a:p>
          <a:p>
            <a:r>
              <a:rPr lang="en-US" sz="1800" dirty="0">
                <a:latin typeface="Berlin Sans FB" pitchFamily="34" charset="0"/>
              </a:rPr>
              <a:t>10.45 – Playtime (a snack of fruit will be provided)</a:t>
            </a:r>
          </a:p>
          <a:p>
            <a:r>
              <a:rPr lang="en-US" sz="1800" dirty="0">
                <a:latin typeface="Berlin Sans FB" pitchFamily="34" charset="0"/>
              </a:rPr>
              <a:t>11.00 – </a:t>
            </a:r>
            <a:r>
              <a:rPr lang="en-US" sz="1800" dirty="0" err="1">
                <a:latin typeface="Berlin Sans FB" pitchFamily="34" charset="0"/>
              </a:rPr>
              <a:t>Maths</a:t>
            </a:r>
            <a:r>
              <a:rPr lang="en-US" sz="1800" dirty="0">
                <a:latin typeface="Berlin Sans FB" pitchFamily="34" charset="0"/>
              </a:rPr>
              <a:t>/ Literacy</a:t>
            </a:r>
          </a:p>
          <a:p>
            <a:r>
              <a:rPr lang="en-US" sz="1800" dirty="0">
                <a:latin typeface="Berlin Sans FB" pitchFamily="34" charset="0"/>
              </a:rPr>
              <a:t>12.00 – Lunch </a:t>
            </a:r>
          </a:p>
          <a:p>
            <a:r>
              <a:rPr lang="en-US" sz="1800" dirty="0">
                <a:latin typeface="Berlin Sans FB" pitchFamily="34" charset="0"/>
              </a:rPr>
              <a:t>1-00 – In from lunch and register</a:t>
            </a:r>
          </a:p>
          <a:p>
            <a:r>
              <a:rPr lang="en-US" sz="1800" dirty="0">
                <a:latin typeface="Berlin Sans FB" pitchFamily="34" charset="0"/>
              </a:rPr>
              <a:t>1.10 – Afternoon lessons</a:t>
            </a:r>
          </a:p>
          <a:p>
            <a:r>
              <a:rPr lang="en-US" sz="1800" dirty="0">
                <a:latin typeface="Berlin Sans FB" pitchFamily="34" charset="0"/>
              </a:rPr>
              <a:t>3.05 – Home time</a:t>
            </a:r>
          </a:p>
        </p:txBody>
      </p:sp>
    </p:spTree>
    <p:extLst>
      <p:ext uri="{BB962C8B-B14F-4D97-AF65-F5344CB8AC3E}">
        <p14:creationId xmlns:p14="http://schemas.microsoft.com/office/powerpoint/2010/main" val="220033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9829800" cy="1082674"/>
          </a:xfrm>
        </p:spPr>
        <p:txBody>
          <a:bodyPr>
            <a:normAutofit/>
          </a:bodyPr>
          <a:lstStyle/>
          <a:p>
            <a:pPr algn="ctr"/>
            <a:r>
              <a:rPr lang="en-US" sz="54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erlin Sans FB" pitchFamily="34" charset="0"/>
              </a:rPr>
              <a:t>Drop off and Collection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10972800" cy="5181600"/>
          </a:xfrm>
        </p:spPr>
        <p:txBody>
          <a:bodyPr>
            <a:noAutofit/>
          </a:bodyPr>
          <a:lstStyle/>
          <a:p>
            <a:r>
              <a:rPr lang="en-US" sz="1800" dirty="0">
                <a:latin typeface="Berlin Sans FB" pitchFamily="34" charset="0"/>
              </a:rPr>
              <a:t>All Year 1 children will come into school through the double doors in the Library. </a:t>
            </a:r>
          </a:p>
          <a:p>
            <a:r>
              <a:rPr lang="en-US" sz="1800" dirty="0" err="1">
                <a:latin typeface="Berlin Sans FB" pitchFamily="34" charset="0"/>
              </a:rPr>
              <a:t>Mrs</a:t>
            </a:r>
            <a:r>
              <a:rPr lang="en-US" sz="1800" dirty="0">
                <a:latin typeface="Berlin Sans FB" pitchFamily="34" charset="0"/>
              </a:rPr>
              <a:t> Smith will be on the door. If you need to let the teaching staff know anything, please speak to </a:t>
            </a:r>
            <a:r>
              <a:rPr lang="en-US" sz="1800" dirty="0" err="1">
                <a:latin typeface="Berlin Sans FB" pitchFamily="34" charset="0"/>
              </a:rPr>
              <a:t>Mrs</a:t>
            </a:r>
            <a:r>
              <a:rPr lang="en-US" sz="1800" dirty="0">
                <a:latin typeface="Berlin Sans FB" pitchFamily="34" charset="0"/>
              </a:rPr>
              <a:t> Smith on the door as teacher will be in the classrooms settling children in for the day. If you need a meeting with the class teacher, please let </a:t>
            </a:r>
            <a:r>
              <a:rPr lang="en-US" sz="1800" dirty="0" err="1">
                <a:latin typeface="Berlin Sans FB" pitchFamily="34" charset="0"/>
              </a:rPr>
              <a:t>Mrs</a:t>
            </a:r>
            <a:r>
              <a:rPr lang="en-US" sz="1800" dirty="0">
                <a:latin typeface="Berlin Sans FB" pitchFamily="34" charset="0"/>
              </a:rPr>
              <a:t> Smith know and the teacher will ring you to arrange a mutually convenient time.</a:t>
            </a:r>
          </a:p>
          <a:p>
            <a:r>
              <a:rPr lang="en-US" sz="1800" dirty="0">
                <a:latin typeface="Berlin Sans FB" pitchFamily="34" charset="0"/>
              </a:rPr>
              <a:t>We ask that parents do not come into school in the mornings to help us get started with our learning as soon as possible. </a:t>
            </a:r>
          </a:p>
          <a:p>
            <a:r>
              <a:rPr lang="en-US" sz="1800" dirty="0">
                <a:latin typeface="Berlin Sans FB" pitchFamily="34" charset="0"/>
              </a:rPr>
              <a:t>At the end of the day (3.05pm) 1SA will be dismissed from their red classroom door. 1CK will be dismissed through the library doors that they enter through each morning.</a:t>
            </a:r>
          </a:p>
          <a:p>
            <a:pPr marL="0" indent="0" algn="ctr">
              <a:buNone/>
            </a:pPr>
            <a:r>
              <a:rPr lang="en-US" sz="2400" b="1" dirty="0">
                <a:latin typeface="Berlin Sans FB" pitchFamily="34" charset="0"/>
              </a:rPr>
              <a:t>On the first day of term, at 8.30, the teacher will come out of the library and line the children up to support them coming in </a:t>
            </a:r>
            <a:r>
              <a:rPr lang="en-US" sz="2400" b="1" dirty="0">
                <a:latin typeface="Berlin Sans FB" pitchFamily="34" charset="0"/>
                <a:sym typeface="Wingdings" panose="05000000000000000000" pitchFamily="2" charset="2"/>
              </a:rPr>
              <a:t>. After that, we will be using the library doors for children to come in more independently.</a:t>
            </a:r>
            <a:endParaRPr lang="en-US" b="1" dirty="0">
              <a:latin typeface="Berlin Sans FB" pitchFamily="34" charset="0"/>
            </a:endParaRPr>
          </a:p>
          <a:p>
            <a:pPr marL="0" indent="0">
              <a:buNone/>
            </a:pPr>
            <a:endParaRPr lang="en-US" sz="18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005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Alternate Process 6"/>
          <p:cNvSpPr/>
          <p:nvPr/>
        </p:nvSpPr>
        <p:spPr>
          <a:xfrm>
            <a:off x="125243" y="304800"/>
            <a:ext cx="2514600" cy="2514600"/>
          </a:xfrm>
          <a:prstGeom prst="flowChartAlternateProcess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" b="1" u="sng" dirty="0">
                <a:solidFill>
                  <a:schemeClr val="tx2"/>
                </a:solidFill>
                <a:latin typeface="Berlin Sans FB" pitchFamily="34" charset="0"/>
              </a:rPr>
              <a:t>Literacy </a:t>
            </a:r>
          </a:p>
          <a:p>
            <a:pPr algn="ctr"/>
            <a:r>
              <a:rPr lang="en-GB" sz="1500" dirty="0">
                <a:solidFill>
                  <a:schemeClr val="tx2"/>
                </a:solidFill>
                <a:latin typeface="Berlin Sans FB" pitchFamily="34" charset="0"/>
              </a:rPr>
              <a:t>A selection of fiction units </a:t>
            </a:r>
          </a:p>
          <a:p>
            <a:pPr algn="ctr"/>
            <a:r>
              <a:rPr lang="en-GB" sz="1500" dirty="0">
                <a:solidFill>
                  <a:schemeClr val="tx2"/>
                </a:solidFill>
                <a:latin typeface="Berlin Sans FB" pitchFamily="34" charset="0"/>
              </a:rPr>
              <a:t>A range of non-fiction units</a:t>
            </a:r>
          </a:p>
          <a:p>
            <a:pPr algn="ctr"/>
            <a:r>
              <a:rPr lang="en-GB" sz="1500" dirty="0">
                <a:solidFill>
                  <a:schemeClr val="tx2"/>
                </a:solidFill>
                <a:latin typeface="Berlin Sans FB" pitchFamily="34" charset="0"/>
              </a:rPr>
              <a:t>Phonics</a:t>
            </a:r>
          </a:p>
          <a:p>
            <a:pPr algn="ctr"/>
            <a:r>
              <a:rPr lang="en-GB" sz="1500" dirty="0">
                <a:solidFill>
                  <a:schemeClr val="tx2"/>
                </a:solidFill>
                <a:latin typeface="Berlin Sans FB" pitchFamily="34" charset="0"/>
              </a:rPr>
              <a:t>Handwriting</a:t>
            </a:r>
          </a:p>
          <a:p>
            <a:pPr algn="ctr"/>
            <a:r>
              <a:rPr lang="en-GB" sz="1500" dirty="0" err="1">
                <a:solidFill>
                  <a:schemeClr val="tx2"/>
                </a:solidFill>
                <a:latin typeface="Berlin Sans FB" pitchFamily="34" charset="0"/>
              </a:rPr>
              <a:t>SPaG</a:t>
            </a:r>
            <a:r>
              <a:rPr lang="en-GB" sz="1500" dirty="0">
                <a:solidFill>
                  <a:schemeClr val="tx2"/>
                </a:solidFill>
                <a:latin typeface="Berlin Sans FB" pitchFamily="34" charset="0"/>
              </a:rPr>
              <a:t> (Spelling and Grammar)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276" y="2957513"/>
            <a:ext cx="1800225" cy="21621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9913" y="652462"/>
            <a:ext cx="1651670" cy="1819275"/>
          </a:xfrm>
          <a:prstGeom prst="rect">
            <a:avLst/>
          </a:prstGeom>
        </p:spPr>
      </p:pic>
      <p:sp>
        <p:nvSpPr>
          <p:cNvPr id="12" name="AutoShape 4" descr="Peace at Last by Jill Murphy | Waterston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1A96CCE-912B-49D7-ABCB-8952B01D22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476" y="4980569"/>
            <a:ext cx="2324100" cy="1819275"/>
          </a:xfrm>
          <a:prstGeom prst="rect">
            <a:avLst/>
          </a:prstGeom>
        </p:spPr>
      </p:pic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C5A87C6A-27F6-4D75-84D5-73B9544093F4}"/>
              </a:ext>
            </a:extLst>
          </p:cNvPr>
          <p:cNvSpPr/>
          <p:nvPr/>
        </p:nvSpPr>
        <p:spPr>
          <a:xfrm>
            <a:off x="9296400" y="127152"/>
            <a:ext cx="2667000" cy="2514600"/>
          </a:xfrm>
          <a:prstGeom prst="flowChartAlternateProcess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" b="1" u="sng" dirty="0">
                <a:solidFill>
                  <a:schemeClr val="tx2"/>
                </a:solidFill>
                <a:latin typeface="Berlin Sans FB" pitchFamily="34" charset="0"/>
              </a:rPr>
              <a:t>Maths  </a:t>
            </a:r>
          </a:p>
          <a:p>
            <a:pPr algn="ctr"/>
            <a:r>
              <a:rPr lang="en-GB" sz="1500" dirty="0">
                <a:solidFill>
                  <a:schemeClr val="tx2"/>
                </a:solidFill>
                <a:latin typeface="Berlin Sans FB" pitchFamily="34" charset="0"/>
              </a:rPr>
              <a:t>Number and place value</a:t>
            </a:r>
          </a:p>
          <a:p>
            <a:pPr algn="ctr"/>
            <a:r>
              <a:rPr lang="en-GB" sz="1500" dirty="0">
                <a:solidFill>
                  <a:schemeClr val="tx2"/>
                </a:solidFill>
                <a:latin typeface="Berlin Sans FB" pitchFamily="34" charset="0"/>
              </a:rPr>
              <a:t>Addition and subtraction </a:t>
            </a:r>
          </a:p>
          <a:p>
            <a:pPr algn="ctr"/>
            <a:r>
              <a:rPr lang="en-GB" sz="1500" dirty="0">
                <a:solidFill>
                  <a:schemeClr val="tx2"/>
                </a:solidFill>
                <a:latin typeface="Berlin Sans FB" pitchFamily="34" charset="0"/>
              </a:rPr>
              <a:t>Multiplication and division</a:t>
            </a:r>
          </a:p>
          <a:p>
            <a:pPr algn="ctr"/>
            <a:r>
              <a:rPr lang="en-GB" sz="1500" dirty="0">
                <a:solidFill>
                  <a:schemeClr val="tx2"/>
                </a:solidFill>
                <a:latin typeface="Berlin Sans FB" pitchFamily="34" charset="0"/>
              </a:rPr>
              <a:t>Fractions</a:t>
            </a:r>
          </a:p>
          <a:p>
            <a:pPr algn="ctr"/>
            <a:r>
              <a:rPr lang="en-GB" sz="1500" dirty="0">
                <a:solidFill>
                  <a:schemeClr val="tx2"/>
                </a:solidFill>
                <a:latin typeface="Berlin Sans FB" pitchFamily="34" charset="0"/>
              </a:rPr>
              <a:t>Measurement</a:t>
            </a:r>
          </a:p>
          <a:p>
            <a:pPr algn="ctr"/>
            <a:r>
              <a:rPr lang="en-GB" sz="1500" dirty="0">
                <a:solidFill>
                  <a:schemeClr val="tx2"/>
                </a:solidFill>
                <a:latin typeface="Berlin Sans FB" pitchFamily="34" charset="0"/>
              </a:rPr>
              <a:t>Geometry (Shape)</a:t>
            </a:r>
          </a:p>
          <a:p>
            <a:pPr algn="ctr"/>
            <a:r>
              <a:rPr lang="en-GB" sz="2400" dirty="0">
                <a:solidFill>
                  <a:schemeClr val="tx2"/>
                </a:solidFill>
                <a:latin typeface="Berlin Sans FB" pitchFamily="34" charset="0"/>
              </a:rPr>
              <a:t>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B44F760-F99B-4172-A26B-FE97A5D7C8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79116" y="369723"/>
            <a:ext cx="3337214" cy="351472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F3C4D38-A750-4460-8578-5A0E0ECCDA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29507" y="4242735"/>
            <a:ext cx="1195388" cy="22455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0054FC-D0A6-48E1-8762-E817D2778F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71986" y="2822359"/>
            <a:ext cx="2425155" cy="185387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98591DF-C8BF-4192-A676-B09AE8AD143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24895" y="4227199"/>
            <a:ext cx="2079879" cy="216217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EBAE54E-30C7-4A91-B7A6-1DE5BEBDF28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42037" y="2607468"/>
            <a:ext cx="1651670" cy="2237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56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9829800" cy="1219200"/>
          </a:xfrm>
        </p:spPr>
        <p:txBody>
          <a:bodyPr>
            <a:normAutofit/>
          </a:bodyPr>
          <a:lstStyle/>
          <a:p>
            <a:pPr algn="ctr"/>
            <a:r>
              <a:rPr lang="en-US" sz="54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erlin Sans FB" pitchFamily="34" charset="0"/>
              </a:rPr>
              <a:t>Topics Over the Year </a:t>
            </a:r>
          </a:p>
        </p:txBody>
      </p:sp>
      <p:sp>
        <p:nvSpPr>
          <p:cNvPr id="5" name="Flowchart: Alternate Process 4"/>
          <p:cNvSpPr/>
          <p:nvPr/>
        </p:nvSpPr>
        <p:spPr>
          <a:xfrm>
            <a:off x="838200" y="1246517"/>
            <a:ext cx="4724400" cy="2057400"/>
          </a:xfrm>
          <a:prstGeom prst="flowChartAlternateProcess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>
                <a:solidFill>
                  <a:schemeClr val="tx2"/>
                </a:solidFill>
                <a:latin typeface="Berlin Sans FB" pitchFamily="34" charset="0"/>
              </a:rPr>
              <a:t>History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Berlin Sans FB" pitchFamily="34" charset="0"/>
              </a:rPr>
              <a:t>Explorers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Berlin Sans FB" pitchFamily="34" charset="0"/>
              </a:rPr>
              <a:t>The Great Fire of London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Berlin Sans FB" pitchFamily="34" charset="0"/>
              </a:rPr>
              <a:t>Castle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Berlin Sans FB" pitchFamily="34" charset="0"/>
              </a:rPr>
              <a:t>Changes in living memory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Berlin Sans FB" pitchFamily="34" charset="0"/>
              </a:rPr>
              <a:t>Travel and Transport</a:t>
            </a:r>
          </a:p>
        </p:txBody>
      </p:sp>
      <p:sp>
        <p:nvSpPr>
          <p:cNvPr id="7" name="Flowchart: Alternate Process 6"/>
          <p:cNvSpPr/>
          <p:nvPr/>
        </p:nvSpPr>
        <p:spPr>
          <a:xfrm>
            <a:off x="6324600" y="1276709"/>
            <a:ext cx="4724400" cy="2057400"/>
          </a:xfrm>
          <a:prstGeom prst="flowChartAlternateProcess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>
                <a:solidFill>
                  <a:schemeClr val="tx2"/>
                </a:solidFill>
                <a:latin typeface="Berlin Sans FB" pitchFamily="34" charset="0"/>
              </a:rPr>
              <a:t>Geography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Berlin Sans FB" pitchFamily="34" charset="0"/>
              </a:rPr>
              <a:t>The UK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Berlin Sans FB" pitchFamily="34" charset="0"/>
              </a:rPr>
              <a:t>Madagascar (Hot climate)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Berlin Sans FB" pitchFamily="34" charset="0"/>
              </a:rPr>
              <a:t>Canada or Antarctic (cold climate)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GB" dirty="0">
              <a:solidFill>
                <a:schemeClr val="tx2"/>
              </a:solidFill>
              <a:latin typeface="Berlin Sans FB" pitchFamily="34" charset="0"/>
            </a:endParaRPr>
          </a:p>
        </p:txBody>
      </p:sp>
      <p:sp>
        <p:nvSpPr>
          <p:cNvPr id="8" name="Flowchart: Alternate Process 7"/>
          <p:cNvSpPr/>
          <p:nvPr/>
        </p:nvSpPr>
        <p:spPr>
          <a:xfrm>
            <a:off x="838200" y="3886200"/>
            <a:ext cx="4724400" cy="2057400"/>
          </a:xfrm>
          <a:prstGeom prst="flowChartAlternateProcess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>
                <a:solidFill>
                  <a:schemeClr val="tx2"/>
                </a:solidFill>
                <a:latin typeface="Berlin Sans FB" pitchFamily="34" charset="0"/>
              </a:rPr>
              <a:t>Science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Berlin Sans FB" pitchFamily="34" charset="0"/>
              </a:rPr>
              <a:t>Seasonal changes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Berlin Sans FB" pitchFamily="34" charset="0"/>
              </a:rPr>
              <a:t>Materials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Berlin Sans FB" pitchFamily="34" charset="0"/>
              </a:rPr>
              <a:t>Plants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Berlin Sans FB" pitchFamily="34" charset="0"/>
              </a:rPr>
              <a:t>Animals (including humans)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Berlin Sans FB" pitchFamily="34" charset="0"/>
              </a:rPr>
              <a:t>Habitats and environments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GB" dirty="0">
              <a:solidFill>
                <a:schemeClr val="tx2"/>
              </a:solidFill>
              <a:latin typeface="Berlin Sans FB" pitchFamily="34" charset="0"/>
            </a:endParaRPr>
          </a:p>
        </p:txBody>
      </p:sp>
      <p:sp>
        <p:nvSpPr>
          <p:cNvPr id="9" name="Flowchart: Alternate Process 8"/>
          <p:cNvSpPr/>
          <p:nvPr/>
        </p:nvSpPr>
        <p:spPr>
          <a:xfrm>
            <a:off x="6324600" y="3886200"/>
            <a:ext cx="4724400" cy="2057400"/>
          </a:xfrm>
          <a:prstGeom prst="flowChartAlternateProcess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>
                <a:solidFill>
                  <a:schemeClr val="tx2"/>
                </a:solidFill>
                <a:latin typeface="Berlin Sans FB" pitchFamily="34" charset="0"/>
              </a:rPr>
              <a:t>ICT </a:t>
            </a:r>
            <a:r>
              <a:rPr lang="en-GB" dirty="0">
                <a:solidFill>
                  <a:schemeClr val="tx2"/>
                </a:solidFill>
                <a:latin typeface="Berlin Sans FB" pitchFamily="34" charset="0"/>
              </a:rPr>
              <a:t>– Chromebooks, </a:t>
            </a:r>
            <a:r>
              <a:rPr lang="en-GB" dirty="0" err="1">
                <a:solidFill>
                  <a:schemeClr val="tx2"/>
                </a:solidFill>
                <a:latin typeface="Berlin Sans FB" pitchFamily="34" charset="0"/>
              </a:rPr>
              <a:t>Ipads</a:t>
            </a:r>
            <a:r>
              <a:rPr lang="en-GB" dirty="0">
                <a:solidFill>
                  <a:schemeClr val="tx2"/>
                </a:solidFill>
                <a:latin typeface="Berlin Sans FB" pitchFamily="34" charset="0"/>
              </a:rPr>
              <a:t>, </a:t>
            </a:r>
            <a:r>
              <a:rPr lang="en-GB" dirty="0" err="1">
                <a:solidFill>
                  <a:schemeClr val="tx2"/>
                </a:solidFill>
                <a:latin typeface="Berlin Sans FB" pitchFamily="34" charset="0"/>
              </a:rPr>
              <a:t>Beebots</a:t>
            </a:r>
            <a:endParaRPr lang="en-GB" b="1" u="sng" dirty="0">
              <a:solidFill>
                <a:schemeClr val="tx2"/>
              </a:solidFill>
              <a:latin typeface="Berlin Sans FB" pitchFamily="34" charset="0"/>
            </a:endParaRPr>
          </a:p>
          <a:p>
            <a:pPr algn="ctr"/>
            <a:r>
              <a:rPr lang="en-GB" b="1" u="sng" dirty="0">
                <a:solidFill>
                  <a:schemeClr val="tx2"/>
                </a:solidFill>
                <a:latin typeface="Berlin Sans FB" pitchFamily="34" charset="0"/>
              </a:rPr>
              <a:t>ART &amp; D/T</a:t>
            </a:r>
            <a:r>
              <a:rPr lang="en-GB" dirty="0">
                <a:solidFill>
                  <a:schemeClr val="tx2"/>
                </a:solidFill>
                <a:latin typeface="Berlin Sans FB" pitchFamily="34" charset="0"/>
              </a:rPr>
              <a:t> – Using different media, Food technology, printing, free-standing structures.</a:t>
            </a:r>
          </a:p>
          <a:p>
            <a:pPr algn="ctr"/>
            <a:r>
              <a:rPr lang="en-GB" b="1" u="sng" dirty="0">
                <a:solidFill>
                  <a:schemeClr val="tx2"/>
                </a:solidFill>
                <a:latin typeface="Berlin Sans FB" pitchFamily="34" charset="0"/>
              </a:rPr>
              <a:t>PSHE </a:t>
            </a:r>
            <a:r>
              <a:rPr lang="en-GB" dirty="0">
                <a:solidFill>
                  <a:schemeClr val="tx2"/>
                </a:solidFill>
                <a:latin typeface="Berlin Sans FB" pitchFamily="34" charset="0"/>
              </a:rPr>
              <a:t> - Celebrating differences, Dreams and Goals, Relationships.</a:t>
            </a:r>
          </a:p>
          <a:p>
            <a:pPr algn="ctr"/>
            <a:r>
              <a:rPr lang="en-US" b="1" u="sng" dirty="0">
                <a:solidFill>
                  <a:schemeClr val="tx2"/>
                </a:solidFill>
                <a:latin typeface="Berlin Sans FB" pitchFamily="34" charset="0"/>
              </a:rPr>
              <a:t>F</a:t>
            </a:r>
            <a:r>
              <a:rPr lang="en-GB" b="1" u="sng" dirty="0" err="1">
                <a:solidFill>
                  <a:schemeClr val="tx2"/>
                </a:solidFill>
                <a:latin typeface="Berlin Sans FB" pitchFamily="34" charset="0"/>
              </a:rPr>
              <a:t>orest</a:t>
            </a:r>
            <a:r>
              <a:rPr lang="en-GB" b="1" u="sng" dirty="0">
                <a:solidFill>
                  <a:schemeClr val="tx2"/>
                </a:solidFill>
                <a:latin typeface="Berlin Sans FB" pitchFamily="34" charset="0"/>
              </a:rPr>
              <a:t> School!</a:t>
            </a:r>
          </a:p>
        </p:txBody>
      </p:sp>
    </p:spTree>
    <p:extLst>
      <p:ext uri="{BB962C8B-B14F-4D97-AF65-F5344CB8AC3E}">
        <p14:creationId xmlns:p14="http://schemas.microsoft.com/office/powerpoint/2010/main" val="220033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9829800" cy="1219200"/>
          </a:xfrm>
        </p:spPr>
        <p:txBody>
          <a:bodyPr>
            <a:normAutofit/>
          </a:bodyPr>
          <a:lstStyle/>
          <a:p>
            <a:pPr algn="ctr"/>
            <a:r>
              <a:rPr lang="en-US" sz="54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erlin Sans FB" pitchFamily="34" charset="0"/>
              </a:rPr>
              <a:t>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90600" y="152400"/>
            <a:ext cx="9829800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4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erlin Sans FB" pitchFamily="34" charset="0"/>
              </a:rPr>
              <a:t>Supporting reading and writing through phonics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5727ED-E5A6-4307-8973-15DE488E44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524000"/>
            <a:ext cx="2835479" cy="3962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9E052B1-A268-4AEC-9699-C876E91717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200" y="1371600"/>
            <a:ext cx="2895600" cy="4114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DC154D6-F44E-460B-AE7F-6968B675D6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7321" y="1371600"/>
            <a:ext cx="2868433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63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erlin Sans FB" pitchFamily="34" charset="0"/>
              </a:rPr>
              <a:t>Year 1 Screening Check </a:t>
            </a:r>
            <a:endParaRPr lang="en-GB" sz="54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62600" y="2000317"/>
            <a:ext cx="2303087" cy="34750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0" y="2000317"/>
            <a:ext cx="2326313" cy="34750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1447800"/>
            <a:ext cx="3213097" cy="4580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81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9829800" cy="1082674"/>
          </a:xfrm>
        </p:spPr>
        <p:txBody>
          <a:bodyPr>
            <a:normAutofit/>
          </a:bodyPr>
          <a:lstStyle/>
          <a:p>
            <a:pPr algn="ctr"/>
            <a:r>
              <a:rPr lang="en-US" sz="54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erlin Sans FB" pitchFamily="34" charset="0"/>
              </a:rPr>
              <a:t>Preparing for Year 1</a:t>
            </a:r>
            <a:endParaRPr lang="en-GB" sz="54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A667AA1-DFF9-47AA-B247-048E3B8DCE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1295400"/>
            <a:ext cx="11811000" cy="4724400"/>
          </a:xfrm>
        </p:spPr>
        <p:txBody>
          <a:bodyPr/>
          <a:lstStyle/>
          <a:p>
            <a:pPr algn="ctr"/>
            <a:r>
              <a:rPr lang="en-US" dirty="0"/>
              <a:t>During your child’s time in Year 1 we will be focusing a lot on building up their independence and organisational skills.</a:t>
            </a:r>
          </a:p>
          <a:p>
            <a:pPr lvl="1" algn="ctr"/>
            <a:r>
              <a:rPr lang="en-US" dirty="0"/>
              <a:t> Please encourage your child to dress themselves – buttons and zips!</a:t>
            </a:r>
          </a:p>
          <a:p>
            <a:pPr algn="ctr"/>
            <a:r>
              <a:rPr lang="en-US" b="1" dirty="0"/>
              <a:t>Read, read, read! </a:t>
            </a:r>
            <a:r>
              <a:rPr lang="en-US" b="1" dirty="0">
                <a:sym typeface="Wingdings" panose="05000000000000000000" pitchFamily="2" charset="2"/>
              </a:rPr>
              <a:t></a:t>
            </a:r>
          </a:p>
          <a:p>
            <a:pPr algn="ctr"/>
            <a:endParaRPr lang="en-GB" b="1" dirty="0"/>
          </a:p>
          <a:p>
            <a:pPr algn="ctr"/>
            <a:r>
              <a:rPr lang="en-US" dirty="0"/>
              <a:t>P</a:t>
            </a:r>
            <a:r>
              <a:rPr lang="en-GB" dirty="0"/>
              <a:t>ractice reading and writing the Year 1 Common exception words (lists are on the tables)</a:t>
            </a:r>
          </a:p>
          <a:p>
            <a:pPr algn="ctr"/>
            <a:r>
              <a:rPr lang="en-US" dirty="0"/>
              <a:t>U</a:t>
            </a:r>
            <a:r>
              <a:rPr lang="en-GB" dirty="0"/>
              <a:t>se Phonics Play (</a:t>
            </a:r>
            <a:r>
              <a:rPr lang="en-GB" dirty="0">
                <a:hlinkClick r:id="rId2"/>
              </a:rPr>
              <a:t>www.phonicsplay.com</a:t>
            </a:r>
            <a:r>
              <a:rPr lang="en-GB" dirty="0"/>
              <a:t>) lots of the games are free and will really help them when accessing Year 1 phonics.</a:t>
            </a:r>
          </a:p>
          <a:p>
            <a:pPr algn="ctr"/>
            <a:r>
              <a:rPr lang="en-US" dirty="0"/>
              <a:t>C</a:t>
            </a:r>
            <a:r>
              <a:rPr lang="en-GB" dirty="0"/>
              <a:t>ounting forwards and backwards within 20. </a:t>
            </a:r>
          </a:p>
          <a:p>
            <a:pPr algn="ctr"/>
            <a:endParaRPr lang="en-GB" dirty="0"/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206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9829800" cy="762000"/>
          </a:xfrm>
        </p:spPr>
        <p:txBody>
          <a:bodyPr>
            <a:normAutofit/>
          </a:bodyPr>
          <a:lstStyle/>
          <a:p>
            <a:pPr algn="ctr"/>
            <a:r>
              <a:rPr lang="en-US" sz="44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erlin Sans FB" pitchFamily="34" charset="0"/>
              </a:rPr>
              <a:t>Importance of Reading!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914400"/>
            <a:ext cx="11201400" cy="5029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 dirty="0">
                <a:latin typeface="Berlin Sans FB" pitchFamily="34" charset="0"/>
              </a:rPr>
              <a:t>Reading is one of the biggest element of Year 1 teaching; it unlocks your child’s potential in all other areas of the curriculum!</a:t>
            </a:r>
          </a:p>
          <a:p>
            <a:r>
              <a:rPr lang="en-US" sz="1800" dirty="0">
                <a:latin typeface="Berlin Sans FB" pitchFamily="34" charset="0"/>
              </a:rPr>
              <a:t>Please read with your child daily </a:t>
            </a:r>
            <a:r>
              <a:rPr lang="en-US" sz="1800" dirty="0">
                <a:latin typeface="Berlin Sans FB" pitchFamily="34" charset="0"/>
                <a:sym typeface="Wingdings" panose="05000000000000000000" pitchFamily="2" charset="2"/>
              </a:rPr>
              <a:t></a:t>
            </a:r>
          </a:p>
          <a:p>
            <a:r>
              <a:rPr lang="en-US" sz="1800" dirty="0">
                <a:latin typeface="Berlin Sans FB" pitchFamily="34" charset="0"/>
                <a:sym typeface="Wingdings" panose="05000000000000000000" pitchFamily="2" charset="2"/>
              </a:rPr>
              <a:t>Every time you read with your child, please record it in their orange home-link books.</a:t>
            </a:r>
          </a:p>
          <a:p>
            <a:r>
              <a:rPr lang="en-US" sz="1800" dirty="0">
                <a:latin typeface="Berlin Sans FB" pitchFamily="34" charset="0"/>
                <a:sym typeface="Wingdings" panose="05000000000000000000" pitchFamily="2" charset="2"/>
              </a:rPr>
              <a:t>Children’s reading books will be changed weekly. They will have 1 phonics book, 2 shared book and 1 library book.</a:t>
            </a:r>
          </a:p>
          <a:p>
            <a:r>
              <a:rPr lang="en-US" sz="1800" dirty="0">
                <a:latin typeface="Berlin Sans FB" pitchFamily="34" charset="0"/>
                <a:sym typeface="Wingdings" panose="05000000000000000000" pitchFamily="2" charset="2"/>
              </a:rPr>
              <a:t>We encourage children to read each of their books 4 times. </a:t>
            </a:r>
          </a:p>
          <a:p>
            <a:pPr lvl="5"/>
            <a:r>
              <a:rPr lang="en-US" sz="1600" dirty="0">
                <a:latin typeface="Berlin Sans FB" pitchFamily="34" charset="0"/>
                <a:sym typeface="Wingdings" panose="05000000000000000000" pitchFamily="2" charset="2"/>
              </a:rPr>
              <a:t>The first to decode</a:t>
            </a:r>
          </a:p>
          <a:p>
            <a:pPr lvl="5"/>
            <a:r>
              <a:rPr lang="en-US" sz="1600" dirty="0">
                <a:latin typeface="Berlin Sans FB" pitchFamily="34" charset="0"/>
                <a:sym typeface="Wingdings" panose="05000000000000000000" pitchFamily="2" charset="2"/>
              </a:rPr>
              <a:t>The second to support with fluency</a:t>
            </a:r>
          </a:p>
          <a:p>
            <a:pPr lvl="5"/>
            <a:r>
              <a:rPr lang="en-US" sz="1600" dirty="0">
                <a:latin typeface="Berlin Sans FB" pitchFamily="34" charset="0"/>
                <a:sym typeface="Wingdings" panose="05000000000000000000" pitchFamily="2" charset="2"/>
              </a:rPr>
              <a:t>The third to help with expression </a:t>
            </a:r>
          </a:p>
          <a:p>
            <a:pPr lvl="5"/>
            <a:r>
              <a:rPr lang="en-US" sz="1600" dirty="0">
                <a:latin typeface="Berlin Sans FB" pitchFamily="34" charset="0"/>
                <a:sym typeface="Wingdings" panose="05000000000000000000" pitchFamily="2" charset="2"/>
              </a:rPr>
              <a:t>The fourth to support with understanding and comprehension</a:t>
            </a:r>
          </a:p>
          <a:p>
            <a:pPr marL="1188720" lvl="5" indent="0">
              <a:buNone/>
            </a:pPr>
            <a:endParaRPr lang="en-US" sz="1600" dirty="0">
              <a:latin typeface="Berlin Sans FB" pitchFamily="34" charset="0"/>
              <a:sym typeface="Wingdings" panose="05000000000000000000" pitchFamily="2" charset="2"/>
            </a:endParaRPr>
          </a:p>
          <a:p>
            <a:pPr marL="1188720" lvl="5" indent="0">
              <a:buNone/>
            </a:pPr>
            <a:r>
              <a:rPr lang="en-US" sz="1800" dirty="0">
                <a:latin typeface="Berlin Sans FB" pitchFamily="34" charset="0"/>
                <a:sym typeface="Wingdings" panose="05000000000000000000" pitchFamily="2" charset="2"/>
              </a:rPr>
              <a:t>On the tables you will find a recommended reading list for children within Year 1 as well as some examples of books the children should be able to access by the end of the year. </a:t>
            </a:r>
          </a:p>
          <a:p>
            <a:endParaRPr lang="en-US" sz="18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120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9829800" cy="762000"/>
          </a:xfrm>
        </p:spPr>
        <p:txBody>
          <a:bodyPr>
            <a:normAutofit/>
          </a:bodyPr>
          <a:lstStyle/>
          <a:p>
            <a:pPr algn="ctr"/>
            <a:r>
              <a:rPr lang="en-US" sz="44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erlin Sans FB" pitchFamily="34" charset="0"/>
              </a:rPr>
              <a:t>Importance of Reading!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918E0B81-EC55-4323-B0C0-4F619BA695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57600" y="914400"/>
            <a:ext cx="7530668" cy="5029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6189242-5925-4917-A16B-1C3C489AFFC2}"/>
              </a:ext>
            </a:extLst>
          </p:cNvPr>
          <p:cNvSpPr txBox="1"/>
          <p:nvPr/>
        </p:nvSpPr>
        <p:spPr>
          <a:xfrm>
            <a:off x="381000" y="1066800"/>
            <a:ext cx="3048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On the tables, you will see some printed lists. </a:t>
            </a:r>
          </a:p>
          <a:p>
            <a:endParaRPr lang="en-US" dirty="0"/>
          </a:p>
          <a:p>
            <a:r>
              <a:rPr lang="en-US" dirty="0"/>
              <a:t>These are recommended books for children aged 5-6 years old. </a:t>
            </a:r>
          </a:p>
          <a:p>
            <a:endParaRPr lang="en-US" dirty="0"/>
          </a:p>
          <a:p>
            <a:r>
              <a:rPr lang="en-US" dirty="0"/>
              <a:t>Please take one of these. They are fantastic books to share with your children as they progress through Year 1.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2514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9829800" cy="1082674"/>
          </a:xfrm>
        </p:spPr>
        <p:txBody>
          <a:bodyPr>
            <a:normAutofit/>
          </a:bodyPr>
          <a:lstStyle/>
          <a:p>
            <a:pPr algn="ctr"/>
            <a:r>
              <a:rPr lang="en-US" sz="54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erlin Sans FB" pitchFamily="34" charset="0"/>
              </a:rPr>
              <a:t>Things to remember …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95400"/>
            <a:ext cx="10058400" cy="5029200"/>
          </a:xfrm>
        </p:spPr>
        <p:txBody>
          <a:bodyPr>
            <a:noAutofit/>
          </a:bodyPr>
          <a:lstStyle/>
          <a:p>
            <a:pPr algn="ctr"/>
            <a:r>
              <a:rPr lang="en-US" sz="2400" dirty="0">
                <a:latin typeface="Berlin Sans FB" pitchFamily="34" charset="0"/>
              </a:rPr>
              <a:t>H</a:t>
            </a:r>
            <a:r>
              <a:rPr lang="en-GB" sz="2400" dirty="0" err="1">
                <a:latin typeface="Berlin Sans FB" pitchFamily="34" charset="0"/>
              </a:rPr>
              <a:t>ome</a:t>
            </a:r>
            <a:r>
              <a:rPr lang="en-GB" sz="2400">
                <a:latin typeface="Berlin Sans FB" pitchFamily="34" charset="0"/>
              </a:rPr>
              <a:t> work </a:t>
            </a:r>
            <a:r>
              <a:rPr lang="en-GB" sz="2400" dirty="0">
                <a:latin typeface="Berlin Sans FB" pitchFamily="34" charset="0"/>
              </a:rPr>
              <a:t>is introduced during Year 1 – the expectations of this will be communicated in September.</a:t>
            </a:r>
          </a:p>
          <a:p>
            <a:pPr algn="ctr"/>
            <a:r>
              <a:rPr lang="en-GB" sz="2400" dirty="0">
                <a:latin typeface="Berlin Sans FB" pitchFamily="34" charset="0"/>
              </a:rPr>
              <a:t>Children’s books will be changed weekly.</a:t>
            </a:r>
          </a:p>
          <a:p>
            <a:pPr algn="ctr"/>
            <a:r>
              <a:rPr lang="en-GB" sz="2400" dirty="0">
                <a:latin typeface="Berlin Sans FB" pitchFamily="34" charset="0"/>
              </a:rPr>
              <a:t>Children will need a painting apron for art and DT. We are happy to keep these in the children’s trays. Please make sure that they are named. </a:t>
            </a:r>
          </a:p>
          <a:p>
            <a:pPr algn="ctr"/>
            <a:r>
              <a:rPr lang="en-GB" sz="2400" dirty="0">
                <a:latin typeface="Berlin Sans FB" pitchFamily="34" charset="0"/>
              </a:rPr>
              <a:t>Please ensure items of uniform, PE kit, water bottles and lunchboxes etc are </a:t>
            </a:r>
            <a:r>
              <a:rPr lang="en-GB" sz="2400" b="1" u="sng" dirty="0">
                <a:latin typeface="Berlin Sans FB" pitchFamily="34" charset="0"/>
              </a:rPr>
              <a:t>named.</a:t>
            </a:r>
          </a:p>
          <a:p>
            <a:pPr algn="ctr"/>
            <a:r>
              <a:rPr lang="en-US" sz="2400" dirty="0">
                <a:latin typeface="Berlin Sans FB" pitchFamily="34" charset="0"/>
              </a:rPr>
              <a:t>Children will not need pencil cases, anything needed for learning will be provided or a message will be sent out via </a:t>
            </a:r>
            <a:r>
              <a:rPr lang="en-US" sz="2400" dirty="0" err="1">
                <a:latin typeface="Berlin Sans FB" pitchFamily="34" charset="0"/>
              </a:rPr>
              <a:t>Weduc</a:t>
            </a:r>
            <a:r>
              <a:rPr lang="en-US" sz="2400" dirty="0">
                <a:latin typeface="Berlin Sans FB" pitchFamily="34" charset="0"/>
              </a:rPr>
              <a:t>.</a:t>
            </a:r>
            <a:endParaRPr lang="en-GB" sz="2400" dirty="0">
              <a:latin typeface="Berlin Sans FB" pitchFamily="34" charset="0"/>
            </a:endParaRPr>
          </a:p>
          <a:p>
            <a:endParaRPr lang="en-US" sz="2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033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0"/>
            <a:ext cx="11734800" cy="1082674"/>
          </a:xfrm>
        </p:spPr>
        <p:txBody>
          <a:bodyPr>
            <a:noAutofit/>
          </a:bodyPr>
          <a:lstStyle/>
          <a:p>
            <a:pPr algn="ctr"/>
            <a:r>
              <a:rPr lang="en-GB" sz="44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erlin Sans FB" pitchFamily="34" charset="0"/>
              </a:rPr>
              <a:t>If you have a concern, who do you talk too?</a:t>
            </a:r>
            <a:endParaRPr lang="en-US" sz="44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erlin Sans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6266" y="1295400"/>
            <a:ext cx="10134600" cy="5029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400" dirty="0">
                <a:latin typeface="Berlin Sans FB" pitchFamily="34" charset="0"/>
              </a:rPr>
              <a:t>Class Teacher</a:t>
            </a:r>
          </a:p>
          <a:p>
            <a:pPr marL="0" indent="0" algn="ctr">
              <a:buNone/>
            </a:pPr>
            <a:endParaRPr lang="en-US" sz="2400" dirty="0">
              <a:latin typeface="Berlin Sans FB" pitchFamily="34" charset="0"/>
            </a:endParaRPr>
          </a:p>
          <a:p>
            <a:pPr marL="0" indent="0" algn="ctr">
              <a:buNone/>
            </a:pPr>
            <a:r>
              <a:rPr lang="en-US" sz="2400" dirty="0">
                <a:latin typeface="Berlin Sans FB" pitchFamily="34" charset="0"/>
              </a:rPr>
              <a:t>Team Leader (Miss Wood)</a:t>
            </a:r>
          </a:p>
          <a:p>
            <a:pPr marL="0" indent="0" algn="ctr">
              <a:buNone/>
            </a:pPr>
            <a:endParaRPr lang="en-US" sz="2400" dirty="0">
              <a:latin typeface="Berlin Sans FB" pitchFamily="34" charset="0"/>
            </a:endParaRPr>
          </a:p>
          <a:p>
            <a:pPr marL="0" indent="0" algn="ctr">
              <a:buNone/>
            </a:pPr>
            <a:r>
              <a:rPr lang="en-US" sz="2400" dirty="0">
                <a:latin typeface="Berlin Sans FB" pitchFamily="34" charset="0"/>
              </a:rPr>
              <a:t>Assistant Headteacher (</a:t>
            </a:r>
            <a:r>
              <a:rPr lang="en-US" sz="2400" dirty="0" err="1">
                <a:latin typeface="Berlin Sans FB" pitchFamily="34" charset="0"/>
              </a:rPr>
              <a:t>Mrs</a:t>
            </a:r>
            <a:r>
              <a:rPr lang="en-US" sz="2400" dirty="0">
                <a:latin typeface="Berlin Sans FB" pitchFamily="34" charset="0"/>
              </a:rPr>
              <a:t> Dent)</a:t>
            </a:r>
          </a:p>
          <a:p>
            <a:pPr marL="0" indent="0" algn="ctr">
              <a:buNone/>
            </a:pPr>
            <a:endParaRPr lang="en-US" sz="2400" dirty="0">
              <a:latin typeface="Berlin Sans FB" pitchFamily="34" charset="0"/>
            </a:endParaRPr>
          </a:p>
          <a:p>
            <a:pPr marL="0" indent="0" algn="ctr">
              <a:buNone/>
            </a:pPr>
            <a:r>
              <a:rPr lang="en-US" sz="2400" dirty="0">
                <a:latin typeface="Berlin Sans FB" pitchFamily="34" charset="0"/>
              </a:rPr>
              <a:t>Deputy Head (</a:t>
            </a:r>
            <a:r>
              <a:rPr lang="en-US" sz="2400" dirty="0" err="1">
                <a:latin typeface="Berlin Sans FB" pitchFamily="34" charset="0"/>
              </a:rPr>
              <a:t>Mrs</a:t>
            </a:r>
            <a:r>
              <a:rPr lang="en-US" sz="2400" dirty="0">
                <a:latin typeface="Berlin Sans FB" pitchFamily="34" charset="0"/>
              </a:rPr>
              <a:t> Bate)</a:t>
            </a:r>
          </a:p>
          <a:p>
            <a:pPr marL="0" indent="0" algn="ctr">
              <a:buNone/>
            </a:pPr>
            <a:endParaRPr lang="en-US" sz="2400" dirty="0">
              <a:latin typeface="Berlin Sans FB" pitchFamily="34" charset="0"/>
            </a:endParaRPr>
          </a:p>
          <a:p>
            <a:pPr marL="0" indent="0" algn="ctr">
              <a:buNone/>
            </a:pPr>
            <a:r>
              <a:rPr lang="en-US" sz="2400" dirty="0">
                <a:latin typeface="Berlin Sans FB" pitchFamily="34" charset="0"/>
              </a:rPr>
              <a:t>Headteacher (</a:t>
            </a:r>
            <a:r>
              <a:rPr lang="en-US" sz="2400" dirty="0" err="1">
                <a:latin typeface="Berlin Sans FB" pitchFamily="34" charset="0"/>
              </a:rPr>
              <a:t>Mrs</a:t>
            </a:r>
            <a:r>
              <a:rPr lang="en-US" sz="2400" dirty="0">
                <a:latin typeface="Berlin Sans FB" pitchFamily="34" charset="0"/>
              </a:rPr>
              <a:t> </a:t>
            </a:r>
            <a:r>
              <a:rPr lang="en-US" sz="2400" dirty="0" err="1">
                <a:latin typeface="Berlin Sans FB" pitchFamily="34" charset="0"/>
              </a:rPr>
              <a:t>Rostron</a:t>
            </a:r>
            <a:r>
              <a:rPr lang="en-US" sz="2400" dirty="0">
                <a:latin typeface="Berlin Sans FB" pitchFamily="34" charset="0"/>
              </a:rPr>
              <a:t>)</a:t>
            </a:r>
          </a:p>
        </p:txBody>
      </p:sp>
      <p:sp>
        <p:nvSpPr>
          <p:cNvPr id="4" name="Arrow: Down 3">
            <a:extLst>
              <a:ext uri="{FF2B5EF4-FFF2-40B4-BE49-F238E27FC236}">
                <a16:creationId xmlns:a16="http://schemas.microsoft.com/office/drawing/2014/main" id="{D8D92A5B-568B-49A9-9484-7ACC92D797F1}"/>
              </a:ext>
            </a:extLst>
          </p:cNvPr>
          <p:cNvSpPr/>
          <p:nvPr/>
        </p:nvSpPr>
        <p:spPr>
          <a:xfrm>
            <a:off x="5867400" y="1676400"/>
            <a:ext cx="457200" cy="762000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Arrow: Down 4">
            <a:extLst>
              <a:ext uri="{FF2B5EF4-FFF2-40B4-BE49-F238E27FC236}">
                <a16:creationId xmlns:a16="http://schemas.microsoft.com/office/drawing/2014/main" id="{31A14D8A-9039-43F4-A07C-880335A3D2D2}"/>
              </a:ext>
            </a:extLst>
          </p:cNvPr>
          <p:cNvSpPr/>
          <p:nvPr/>
        </p:nvSpPr>
        <p:spPr>
          <a:xfrm>
            <a:off x="5867400" y="2819400"/>
            <a:ext cx="457200" cy="762000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Arrow: Down 5">
            <a:extLst>
              <a:ext uri="{FF2B5EF4-FFF2-40B4-BE49-F238E27FC236}">
                <a16:creationId xmlns:a16="http://schemas.microsoft.com/office/drawing/2014/main" id="{42714933-77D1-4DEA-A14B-2F54A4EAC477}"/>
              </a:ext>
            </a:extLst>
          </p:cNvPr>
          <p:cNvSpPr/>
          <p:nvPr/>
        </p:nvSpPr>
        <p:spPr>
          <a:xfrm>
            <a:off x="5867400" y="3970538"/>
            <a:ext cx="457200" cy="762000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Down 6">
            <a:extLst>
              <a:ext uri="{FF2B5EF4-FFF2-40B4-BE49-F238E27FC236}">
                <a16:creationId xmlns:a16="http://schemas.microsoft.com/office/drawing/2014/main" id="{B3410057-F983-47CF-B1F5-76DDB8DB2265}"/>
              </a:ext>
            </a:extLst>
          </p:cNvPr>
          <p:cNvSpPr/>
          <p:nvPr/>
        </p:nvSpPr>
        <p:spPr>
          <a:xfrm>
            <a:off x="5867400" y="5121676"/>
            <a:ext cx="457200" cy="762000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33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9829800" cy="1082674"/>
          </a:xfrm>
        </p:spPr>
        <p:txBody>
          <a:bodyPr>
            <a:normAutofit/>
          </a:bodyPr>
          <a:lstStyle/>
          <a:p>
            <a:pPr algn="ctr"/>
            <a:r>
              <a:rPr lang="en-GB" sz="66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erlin Sans FB" pitchFamily="34" charset="0"/>
              </a:rPr>
              <a:t>If you are worried … </a:t>
            </a:r>
            <a:endParaRPr lang="en-US" sz="6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erlin Sans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676400"/>
            <a:ext cx="10134600" cy="4648200"/>
          </a:xfrm>
        </p:spPr>
        <p:txBody>
          <a:bodyPr>
            <a:noAutofit/>
          </a:bodyPr>
          <a:lstStyle/>
          <a:p>
            <a:r>
              <a:rPr lang="en-GB" sz="3200" dirty="0">
                <a:latin typeface="Berlin Sans FB" pitchFamily="34" charset="0"/>
              </a:rPr>
              <a:t>A TA or teacher will be on the door every morning</a:t>
            </a:r>
          </a:p>
          <a:p>
            <a:r>
              <a:rPr lang="en-GB" sz="3200" dirty="0">
                <a:latin typeface="Berlin Sans FB" pitchFamily="34" charset="0"/>
              </a:rPr>
              <a:t>A teacher will see your children out every afternoon</a:t>
            </a:r>
          </a:p>
          <a:p>
            <a:r>
              <a:rPr lang="en-GB" sz="3200" dirty="0">
                <a:latin typeface="Berlin Sans FB" pitchFamily="34" charset="0"/>
              </a:rPr>
              <a:t>You are welcome to arrange a mutually convenient appointment at another time.</a:t>
            </a:r>
          </a:p>
          <a:p>
            <a:endParaRPr lang="en-US" sz="2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8751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600200" y="2057400"/>
            <a:ext cx="9144000" cy="685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erlin Sans FB" pitchFamily="34" charset="0"/>
              </a:rPr>
              <a:t>Thank You for listening</a:t>
            </a:r>
          </a:p>
          <a:p>
            <a:pPr algn="ctr"/>
            <a:endParaRPr lang="en-US" sz="54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erlin Sans FB" pitchFamily="34" charset="0"/>
            </a:endParaRPr>
          </a:p>
          <a:p>
            <a:pPr algn="ctr"/>
            <a:r>
              <a:rPr lang="en-US" sz="54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erlin Sans FB" pitchFamily="34" charset="0"/>
              </a:rPr>
              <a:t>Any Questions? </a:t>
            </a:r>
          </a:p>
        </p:txBody>
      </p:sp>
    </p:spTree>
    <p:extLst>
      <p:ext uri="{BB962C8B-B14F-4D97-AF65-F5344CB8AC3E}">
        <p14:creationId xmlns:p14="http://schemas.microsoft.com/office/powerpoint/2010/main" val="4067077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hildren Friends 16x9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6" id="{CDF1CE40-D12A-4BBA-8E29-FD301E3A737A}" vid="{E44D8D76-07A2-4151-9426-1A858C999D66}"/>
    </a:ext>
  </a:extLst>
</a:theme>
</file>

<file path=ppt/theme/theme2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1D5F340F01F94FA2FD29A5E6DC872E" ma:contentTypeVersion="0" ma:contentTypeDescription="Create a new document." ma:contentTypeScope="" ma:versionID="f583bd66513a361a730282b6a794e352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6841151cf538834e171094e4faaf2d73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1F4DD25-C1C2-46B3-AB30-3E0E2E23E36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CA48A19-A147-4EA0-8120-5A930CEEB18C}">
  <ds:schemaRefs>
    <ds:schemaRef ds:uri="http://purl.org/dc/dcmitype/"/>
    <ds:schemaRef ds:uri="http://www.w3.org/XML/1998/namespace"/>
    <ds:schemaRef ds:uri="http://purl.org/dc/terms/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8920201C-A8DD-4CC4-91AD-21A90B9FED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919</Words>
  <Application>Microsoft Office PowerPoint</Application>
  <PresentationFormat>Widescreen</PresentationFormat>
  <Paragraphs>112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PMingLiU-ExtB</vt:lpstr>
      <vt:lpstr>Arial</vt:lpstr>
      <vt:lpstr>Berlin Sans FB</vt:lpstr>
      <vt:lpstr>Overlock</vt:lpstr>
      <vt:lpstr>Times New Roman</vt:lpstr>
      <vt:lpstr>Wingdings</vt:lpstr>
      <vt:lpstr>Children Friends 16x9</vt:lpstr>
      <vt:lpstr>Welcome to Year 1 </vt:lpstr>
      <vt:lpstr>The Year 1 team </vt:lpstr>
      <vt:lpstr>The Year 1 Day </vt:lpstr>
      <vt:lpstr>Drop off and Collection</vt:lpstr>
      <vt:lpstr>PowerPoint Presentation</vt:lpstr>
      <vt:lpstr>Topics Over the Year </vt:lpstr>
      <vt:lpstr> </vt:lpstr>
      <vt:lpstr>Year 1 Screening Check </vt:lpstr>
      <vt:lpstr>Preparing for Year 1</vt:lpstr>
      <vt:lpstr>Importance of Reading!</vt:lpstr>
      <vt:lpstr>Importance of Reading!</vt:lpstr>
      <vt:lpstr>Things to remember … </vt:lpstr>
      <vt:lpstr>If you have a concern, who do you talk too?</vt:lpstr>
      <vt:lpstr>If you are worried …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2013-07-31T14:55:39Z</dcterms:created>
  <dcterms:modified xsi:type="dcterms:W3CDTF">2024-09-27T15:18:26Z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0x0101007C1D5F340F01F94FA2FD29A5E6DC872E</vt:lpwstr>
  </property>
</Properties>
</file>